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7" r:id="rId2"/>
    <p:sldId id="278" r:id="rId3"/>
    <p:sldId id="336" r:id="rId4"/>
    <p:sldId id="344" r:id="rId5"/>
    <p:sldId id="345" r:id="rId6"/>
    <p:sldId id="346" r:id="rId7"/>
    <p:sldId id="342" r:id="rId8"/>
    <p:sldId id="270" r:id="rId9"/>
  </p:sldIdLst>
  <p:sldSz cx="9144000" cy="6858000" type="screen4x3"/>
  <p:notesSz cx="7559675" cy="106918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9B1E"/>
    <a:srgbClr val="FF9900"/>
    <a:srgbClr val="FFCC66"/>
    <a:srgbClr val="AFEA1A"/>
    <a:srgbClr val="C2871C"/>
    <a:srgbClr val="DEA900"/>
    <a:srgbClr val="A0D133"/>
    <a:srgbClr val="A8DB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059" autoAdjust="0"/>
    <p:restoredTop sz="97838" autoAdjust="0"/>
  </p:normalViewPr>
  <p:slideViewPr>
    <p:cSldViewPr>
      <p:cViewPr varScale="1">
        <p:scale>
          <a:sx n="106" d="100"/>
          <a:sy n="106" d="100"/>
        </p:scale>
        <p:origin x="-84" y="-13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11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2322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D5309E19-82A6-4A97-B3A4-5D6AD5307D29}" type="datetimeFigureOut">
              <a:rPr lang="cs-CZ"/>
              <a:pPr>
                <a:defRPr/>
              </a:pPr>
              <a:t>4.9.2013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8E9A30C8-9EB6-4A74-AD14-1F5688B7E8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406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85BC85E3-4466-49F9-9780-232977C49C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47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Times New Roman" pitchFamily="18" charset="0"/>
            </a:endParaRPr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2413F150-7C68-460F-9B6D-675CC33FADAE}" type="slidenum">
              <a:rPr lang="cs-CZ" alt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</a:t>
            </a:fld>
            <a:endParaRPr lang="cs-CZ" alt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Times New Roman" pitchFamily="18" charset="0"/>
            </a:endParaRPr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C828CF93-7A5B-48F2-8DBE-BDCAE00681EE}" type="slidenum">
              <a:rPr lang="cs-CZ" alt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2</a:t>
            </a:fld>
            <a:endParaRPr lang="cs-CZ" alt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Times New Roman" pitchFamily="18" charset="0"/>
            </a:endParaRPr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0E4EC7AC-0D29-4A69-A5E4-21C26D868B4E}" type="slidenum">
              <a:rPr lang="cs-CZ" alt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3</a:t>
            </a:fld>
            <a:endParaRPr lang="cs-CZ" alt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Times New Roman" pitchFamily="18" charset="0"/>
            </a:endParaRPr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FDA9633E-9E2B-43BD-B482-856D1DB80ECD}" type="slidenum">
              <a:rPr lang="cs-CZ" alt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4</a:t>
            </a:fld>
            <a:endParaRPr lang="cs-CZ" alt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Times New Roman" pitchFamily="18" charset="0"/>
            </a:endParaRPr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099CAF94-ED6B-4F46-9472-DA80C0695AC5}" type="slidenum">
              <a:rPr lang="cs-CZ" alt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5</a:t>
            </a:fld>
            <a:endParaRPr lang="cs-CZ" alt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Times New Roman" pitchFamily="18" charset="0"/>
            </a:endParaRPr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CFF4C68F-B5BE-4A97-A298-415D34C30F32}" type="slidenum">
              <a:rPr lang="cs-CZ" alt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6</a:t>
            </a:fld>
            <a:endParaRPr lang="cs-CZ" alt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8075" y="803275"/>
            <a:ext cx="5343525" cy="4008438"/>
          </a:xfrm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Times New Roman" pitchFamily="18" charset="0"/>
            </a:endParaRPr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49972D20-CFA0-4E89-9031-ED6E3F7DF139}" type="slidenum">
              <a:rPr lang="cs-CZ" alt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8</a:t>
            </a:fld>
            <a:endParaRPr lang="cs-CZ" alt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 txBox="1">
            <a:spLocks/>
          </p:cNvSpPr>
          <p:nvPr userDrawn="1"/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>
                <a:solidFill>
                  <a:srgbClr val="000000"/>
                </a:solidFill>
                <a:latin typeface="Calibri" pitchFamily="34" charset="0"/>
              </a:rPr>
              <a:t>13.4.2010</a:t>
            </a:r>
          </a:p>
        </p:txBody>
      </p:sp>
      <p:pic>
        <p:nvPicPr>
          <p:cNvPr id="3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9144000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7091363" y="6372225"/>
            <a:ext cx="1857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ctr" eaLnBrk="1" hangingPunct="1"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2200" b="1">
                <a:solidFill>
                  <a:srgbClr val="000000"/>
                </a:solidFill>
                <a:latin typeface="Calibri" pitchFamily="34" charset="0"/>
              </a:rPr>
              <a:t>www.eso9.eu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99" t="22128"/>
          <a:stretch>
            <a:fillRect/>
          </a:stretch>
        </p:blipFill>
        <p:spPr bwMode="auto">
          <a:xfrm>
            <a:off x="1588" y="-4763"/>
            <a:ext cx="825500" cy="1262063"/>
          </a:xfrm>
          <a:prstGeom prst="rect">
            <a:avLst/>
          </a:prstGeom>
          <a:blipFill dpi="0" rotWithShape="1">
            <a:blip r:embed="rId4"/>
            <a:srcRect l="42699" t="22128"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" name="Obrázek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565400"/>
            <a:ext cx="6834187" cy="148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13.4.2010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2013" cy="363538"/>
          </a:xfrm>
          <a:prstGeom prst="rect">
            <a:avLst/>
          </a:prstGeom>
        </p:spPr>
        <p:txBody>
          <a:bodyPr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fld id="{12B36D04-AF16-4155-B227-4158206DCAFE}" type="slidenum">
              <a:rPr lang="cs-CZ"/>
              <a:pPr>
                <a:defRPr/>
              </a:pPr>
              <a:t>‹#›</a:t>
            </a:fld>
            <a:fld id="{3E1A2D6C-ACD3-4829-8F49-258E51B8CB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82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+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7" t="22632"/>
          <a:stretch>
            <a:fillRect/>
          </a:stretch>
        </p:blipFill>
        <p:spPr bwMode="auto">
          <a:xfrm>
            <a:off x="-6350" y="3175"/>
            <a:ext cx="83343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99853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2571744"/>
            <a:ext cx="8228013" cy="3552831"/>
          </a:xfrm>
          <a:prstGeom prst="rect">
            <a:avLst/>
          </a:prstGeom>
        </p:spPr>
        <p:txBody>
          <a:bodyPr/>
          <a:lstStyle>
            <a:lvl1pPr>
              <a:buClr>
                <a:srgbClr val="FA9B1E"/>
              </a:buClr>
              <a:buFont typeface="Arial" pitchFamily="34" charset="0"/>
              <a:buChar char="•"/>
              <a:defRPr baseline="0">
                <a:latin typeface="Calibri" pitchFamily="34" charset="0"/>
              </a:defRPr>
            </a:lvl1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</p:txBody>
      </p:sp>
    </p:spTree>
    <p:extLst>
      <p:ext uri="{BB962C8B-B14F-4D97-AF65-F5344CB8AC3E}">
        <p14:creationId xmlns:p14="http://schemas.microsoft.com/office/powerpoint/2010/main" val="33427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 txBox="1">
            <a:spLocks/>
          </p:cNvSpPr>
          <p:nvPr userDrawn="1"/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>
                <a:solidFill>
                  <a:srgbClr val="000000"/>
                </a:solidFill>
                <a:latin typeface="Calibri" pitchFamily="34" charset="0"/>
              </a:rPr>
              <a:t>13.4.2010</a:t>
            </a:r>
          </a:p>
        </p:txBody>
      </p:sp>
      <p:pic>
        <p:nvPicPr>
          <p:cNvPr id="3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9144000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7091363" y="6372225"/>
            <a:ext cx="1857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ctr" eaLnBrk="1" hangingPunct="1"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2200" b="1">
                <a:solidFill>
                  <a:srgbClr val="000000"/>
                </a:solidFill>
                <a:latin typeface="Calibri" pitchFamily="34" charset="0"/>
              </a:rPr>
              <a:t>www.eso9.eu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99" t="22128"/>
          <a:stretch>
            <a:fillRect/>
          </a:stretch>
        </p:blipFill>
        <p:spPr bwMode="auto">
          <a:xfrm>
            <a:off x="1588" y="-4763"/>
            <a:ext cx="825500" cy="1262063"/>
          </a:xfrm>
          <a:prstGeom prst="rect">
            <a:avLst/>
          </a:prstGeom>
          <a:blipFill dpi="0" rotWithShape="1">
            <a:blip r:embed="rId4"/>
            <a:srcRect l="42699" t="22128"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" name="Obrázek 1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763" y="2420938"/>
            <a:ext cx="6872287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13.4.2010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2013" cy="363538"/>
          </a:xfrm>
          <a:prstGeom prst="rect">
            <a:avLst/>
          </a:prstGeom>
        </p:spPr>
        <p:txBody>
          <a:bodyPr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fld id="{3EAB1D51-AD02-4D31-908B-9985C750A236}" type="slidenum">
              <a:rPr lang="cs-CZ"/>
              <a:pPr>
                <a:defRPr/>
              </a:pPr>
              <a:t>‹#›</a:t>
            </a:fld>
            <a:fld id="{DFAC2D34-B8AD-41F7-8A26-1132A3D0CC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101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7" t="22632"/>
          <a:stretch>
            <a:fillRect/>
          </a:stretch>
        </p:blipFill>
        <p:spPr bwMode="auto">
          <a:xfrm>
            <a:off x="-6350" y="3175"/>
            <a:ext cx="83343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0" y="198438"/>
            <a:ext cx="3224213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99853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571744"/>
            <a:ext cx="8228013" cy="3552831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Calibri" pitchFamily="34" charset="0"/>
              </a:defRPr>
            </a:lvl1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4050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7" t="22632"/>
          <a:stretch>
            <a:fillRect/>
          </a:stretch>
        </p:blipFill>
        <p:spPr bwMode="auto">
          <a:xfrm>
            <a:off x="-6350" y="3175"/>
            <a:ext cx="83343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0" y="198438"/>
            <a:ext cx="3224213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79825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7" t="22632"/>
          <a:stretch>
            <a:fillRect/>
          </a:stretch>
        </p:blipFill>
        <p:spPr bwMode="auto">
          <a:xfrm>
            <a:off x="-6350" y="3175"/>
            <a:ext cx="83343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0" y="198438"/>
            <a:ext cx="3224213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643182"/>
            <a:ext cx="4037013" cy="348139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2643182"/>
            <a:ext cx="4038600" cy="348139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99853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413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7" t="22632"/>
          <a:stretch>
            <a:fillRect/>
          </a:stretch>
        </p:blipFill>
        <p:spPr bwMode="auto">
          <a:xfrm>
            <a:off x="-6350" y="3175"/>
            <a:ext cx="83343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8" name="Obráze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0" y="198438"/>
            <a:ext cx="3224213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214554"/>
            <a:ext cx="4040188" cy="78581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000371"/>
            <a:ext cx="4040188" cy="312579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2214554"/>
            <a:ext cx="4041775" cy="78581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000371"/>
            <a:ext cx="4041775" cy="312579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85725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276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7" t="22632"/>
          <a:stretch>
            <a:fillRect/>
          </a:stretch>
        </p:blipFill>
        <p:spPr bwMode="auto">
          <a:xfrm>
            <a:off x="-6350" y="3175"/>
            <a:ext cx="83343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0" y="198438"/>
            <a:ext cx="3224213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8013" cy="998536"/>
          </a:xfrm>
          <a:prstGeom prst="rect">
            <a:avLst/>
          </a:prstGeom>
        </p:spPr>
        <p:txBody>
          <a:bodyPr/>
          <a:lstStyle>
            <a:lvl1pPr>
              <a:defRPr sz="4800" b="1" i="0" baseline="0">
                <a:solidFill>
                  <a:srgbClr val="FA9B1E"/>
                </a:solidFill>
                <a:latin typeface="Calibri" pitchFamily="34" charset="0"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848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7" t="22632"/>
          <a:stretch>
            <a:fillRect/>
          </a:stretch>
        </p:blipFill>
        <p:spPr bwMode="auto">
          <a:xfrm>
            <a:off x="-6350" y="3175"/>
            <a:ext cx="83343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0" y="198438"/>
            <a:ext cx="3224213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249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7" t="22632"/>
          <a:stretch>
            <a:fillRect/>
          </a:stretch>
        </p:blipFill>
        <p:spPr bwMode="auto">
          <a:xfrm>
            <a:off x="-6350" y="3175"/>
            <a:ext cx="83343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0" y="198438"/>
            <a:ext cx="3224213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3008313" cy="18573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000108"/>
            <a:ext cx="5111750" cy="512605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857496"/>
            <a:ext cx="3008313" cy="3268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57929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7" t="22632"/>
          <a:stretch>
            <a:fillRect/>
          </a:stretch>
        </p:blipFill>
        <p:spPr bwMode="auto">
          <a:xfrm>
            <a:off x="-6350" y="3175"/>
            <a:ext cx="833438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0" y="198438"/>
            <a:ext cx="3224213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071545"/>
            <a:ext cx="5486400" cy="36560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091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datum 3"/>
          <p:cNvSpPr>
            <a:spLocks noGrp="1"/>
          </p:cNvSpPr>
          <p:nvPr>
            <p:ph type="dt" idx="2"/>
          </p:nvPr>
        </p:nvSpPr>
        <p:spPr>
          <a:xfrm>
            <a:off x="457200" y="6356350"/>
            <a:ext cx="2132013" cy="363538"/>
          </a:xfrm>
          <a:prstGeom prst="rect">
            <a:avLst/>
          </a:prstGeom>
        </p:spPr>
        <p:txBody>
          <a:bodyPr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cs-CZ"/>
              <a:t>13.4.2010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idx="3"/>
          </p:nvPr>
        </p:nvSpPr>
        <p:spPr>
          <a:xfrm>
            <a:off x="3124200" y="6356350"/>
            <a:ext cx="2894013" cy="363538"/>
          </a:xfrm>
          <a:prstGeom prst="rect">
            <a:avLst/>
          </a:prstGeom>
        </p:spPr>
        <p:txBody>
          <a:bodyPr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pic>
        <p:nvPicPr>
          <p:cNvPr id="1028" name="Picture 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9144000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2"/>
          <p:cNvSpPr>
            <a:spLocks noChangeArrowheads="1"/>
          </p:cNvSpPr>
          <p:nvPr userDrawn="1"/>
        </p:nvSpPr>
        <p:spPr bwMode="auto">
          <a:xfrm>
            <a:off x="7091363" y="6372225"/>
            <a:ext cx="1857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ctr" eaLnBrk="1" hangingPunct="1"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2200" b="1">
                <a:solidFill>
                  <a:srgbClr val="000000"/>
                </a:solidFill>
                <a:latin typeface="Calibri" pitchFamily="34" charset="0"/>
              </a:rPr>
              <a:t>www.eso9.eu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sldNum="0" hd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5pPr>
      <a:lvl6pPr marL="25146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6pPr>
      <a:lvl7pPr marL="29718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7pPr>
      <a:lvl8pPr marL="34290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8pPr>
      <a:lvl9pPr marL="3886200" indent="-228600" algn="l" defTabSz="449263" rtl="0" eaLnBrk="1" fontAlgn="base" hangingPunct="1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sah 2"/>
          <p:cNvSpPr txBox="1">
            <a:spLocks/>
          </p:cNvSpPr>
          <p:nvPr/>
        </p:nvSpPr>
        <p:spPr bwMode="auto">
          <a:xfrm>
            <a:off x="684213" y="5732463"/>
            <a:ext cx="8289925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r" eaLnBrk="1" hangingPunct="1">
              <a:spcAft>
                <a:spcPts val="60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2400" b="1" dirty="0" smtClean="0">
                <a:solidFill>
                  <a:srgbClr val="000000"/>
                </a:solidFill>
                <a:latin typeface="Calibri" pitchFamily="34" charset="0"/>
              </a:rPr>
              <a:t>Tomáš Urych, ESO9 </a:t>
            </a:r>
            <a:r>
              <a:rPr lang="cs-CZ" altLang="cs-CZ" sz="2400" b="1" dirty="0" err="1" smtClean="0">
                <a:solidFill>
                  <a:srgbClr val="000000"/>
                </a:solidFill>
                <a:latin typeface="Calibri" pitchFamily="34" charset="0"/>
              </a:rPr>
              <a:t>international</a:t>
            </a:r>
            <a:r>
              <a:rPr lang="cs-CZ" altLang="cs-CZ" sz="2400" b="1" dirty="0" smtClean="0">
                <a:solidFill>
                  <a:srgbClr val="000000"/>
                </a:solidFill>
                <a:latin typeface="Calibri" pitchFamily="34" charset="0"/>
              </a:rPr>
              <a:t> a.s.</a:t>
            </a:r>
            <a:endParaRPr lang="cs-CZ" altLang="cs-CZ" sz="2000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24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Skupina 7"/>
          <p:cNvGrpSpPr>
            <a:grpSpLocks/>
          </p:cNvGrpSpPr>
          <p:nvPr/>
        </p:nvGrpSpPr>
        <p:grpSpPr bwMode="auto">
          <a:xfrm>
            <a:off x="436563" y="1700213"/>
            <a:ext cx="7932737" cy="641350"/>
            <a:chOff x="2161081" y="545921"/>
            <a:chExt cx="7930514" cy="641296"/>
          </a:xfrm>
        </p:grpSpPr>
        <p:sp>
          <p:nvSpPr>
            <p:cNvPr id="7" name="Pětiúhelník 6"/>
            <p:cNvSpPr/>
            <p:nvPr/>
          </p:nvSpPr>
          <p:spPr>
            <a:xfrm rot="10800000">
              <a:off x="2161081" y="545921"/>
              <a:ext cx="7600407" cy="641296"/>
            </a:xfrm>
            <a:prstGeom prst="homePlate">
              <a:avLst/>
            </a:prstGeom>
            <a:solidFill>
              <a:srgbClr val="FF961E"/>
            </a:solidFill>
            <a:effectLst>
              <a:outerShdw blurRad="304800" dist="63500" dir="16260000" sx="103000" sy="10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8" name="Pětiúhelník 4"/>
            <p:cNvSpPr/>
            <p:nvPr/>
          </p:nvSpPr>
          <p:spPr>
            <a:xfrm>
              <a:off x="2388029" y="545921"/>
              <a:ext cx="7703566" cy="6412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82794" tIns="91440" rIns="170688" bIns="91440" spcCol="1270" anchor="ctr"/>
            <a:lstStyle/>
            <a:p>
              <a:pPr marL="363538" defTabSz="1066800" hangingPunct="0">
                <a:lnSpc>
                  <a:spcPct val="90000"/>
                </a:lnSpc>
                <a:spcAft>
                  <a:spcPct val="3500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r>
                <a:rPr lang="cs-CZ" sz="2400" b="1" dirty="0"/>
                <a:t>ESO9 </a:t>
              </a:r>
              <a:r>
                <a:rPr lang="cs-CZ" sz="2400" b="1" dirty="0" err="1"/>
                <a:t>international</a:t>
              </a:r>
              <a:r>
                <a:rPr lang="cs-CZ" sz="2400" b="1" dirty="0"/>
                <a:t> a.s.      </a:t>
              </a:r>
              <a:r>
                <a:rPr lang="cs-CZ" b="1" dirty="0" err="1"/>
                <a:t>Tradition</a:t>
              </a:r>
              <a:r>
                <a:rPr lang="cs-CZ" b="1" dirty="0"/>
                <a:t> </a:t>
              </a:r>
              <a:r>
                <a:rPr lang="cs-CZ" b="1" dirty="0" err="1"/>
                <a:t>of</a:t>
              </a:r>
              <a:r>
                <a:rPr lang="cs-CZ" b="1" dirty="0"/>
                <a:t> ESO </a:t>
              </a:r>
              <a:r>
                <a:rPr lang="cs-CZ" b="1" dirty="0" err="1"/>
                <a:t>product</a:t>
              </a:r>
              <a:r>
                <a:rPr lang="cs-CZ" b="1" dirty="0"/>
                <a:t> </a:t>
              </a:r>
              <a:r>
                <a:rPr lang="cs-CZ" b="1" dirty="0" err="1"/>
                <a:t>from</a:t>
              </a:r>
              <a:r>
                <a:rPr lang="cs-CZ" b="1" dirty="0"/>
                <a:t> 1991</a:t>
              </a: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543646"/>
            <a:ext cx="8228013" cy="998536"/>
          </a:xfrm>
        </p:spPr>
        <p:txBody>
          <a:bodyPr/>
          <a:lstStyle/>
          <a:p>
            <a:pPr eaLnBrk="1" hangingPunct="1">
              <a:buFont typeface="Times New Roman" pitchFamily="16" charset="0"/>
              <a:buNone/>
              <a:defRPr/>
            </a:pPr>
            <a:r>
              <a:rPr lang="cs-CZ" dirty="0" err="1" smtClean="0">
                <a:effectLst>
                  <a:reflection blurRad="6350" stA="55000" endA="300" endPos="45500" dir="5400000" sy="-100000" algn="bl" rotWithShape="0"/>
                </a:effectLst>
              </a:rPr>
              <a:t>Company</a:t>
            </a:r>
            <a:r>
              <a:rPr lang="cs-CZ" dirty="0" smtClean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cs-CZ" dirty="0" err="1" smtClean="0">
                <a:effectLst>
                  <a:reflection blurRad="6350" stA="55000" endA="300" endPos="45500" dir="5400000" sy="-100000" algn="bl" rotWithShape="0"/>
                </a:effectLst>
              </a:rPr>
              <a:t>Introduction</a:t>
            </a:r>
            <a:endParaRPr lang="cs-CZ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4340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441325" y="2636838"/>
            <a:ext cx="8686800" cy="33131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cs-CZ" altLang="cs-CZ" sz="2400" dirty="0" err="1" smtClean="0"/>
              <a:t>Head</a:t>
            </a:r>
            <a:r>
              <a:rPr lang="cs-CZ" altLang="cs-CZ" sz="2400" dirty="0" smtClean="0"/>
              <a:t> Office: Prague, Czech </a:t>
            </a:r>
            <a:r>
              <a:rPr lang="cs-CZ" altLang="cs-CZ" sz="2400" dirty="0" err="1" smtClean="0"/>
              <a:t>republic</a:t>
            </a:r>
            <a:endParaRPr lang="cs-CZ" altLang="cs-CZ" sz="2400" dirty="0" smtClean="0"/>
          </a:p>
          <a:p>
            <a:pPr eaLnBrk="1" hangingPunct="1">
              <a:lnSpc>
                <a:spcPct val="10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cs-CZ" altLang="cs-CZ" sz="2400" dirty="0" err="1" smtClean="0"/>
              <a:t>Company‘s</a:t>
            </a:r>
            <a:r>
              <a:rPr lang="cs-CZ" altLang="cs-CZ" sz="2400" dirty="0" smtClean="0"/>
              <a:t>  </a:t>
            </a:r>
            <a:r>
              <a:rPr lang="cs-CZ" altLang="cs-CZ" sz="2400" dirty="0" err="1" smtClean="0"/>
              <a:t>own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information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systems</a:t>
            </a:r>
            <a:r>
              <a:rPr lang="cs-CZ" altLang="cs-CZ" sz="2400" dirty="0" smtClean="0"/>
              <a:t>:	IS </a:t>
            </a:r>
            <a:r>
              <a:rPr lang="cs-CZ" altLang="cs-CZ" sz="2400" dirty="0" smtClean="0"/>
              <a:t>ESO8 (</a:t>
            </a:r>
            <a:r>
              <a:rPr lang="cs-CZ" altLang="cs-CZ" sz="2400" dirty="0" err="1" smtClean="0"/>
              <a:t>until</a:t>
            </a:r>
            <a:r>
              <a:rPr lang="cs-CZ" altLang="cs-CZ" sz="2400" dirty="0" smtClean="0"/>
              <a:t> </a:t>
            </a:r>
            <a:r>
              <a:rPr lang="cs-CZ" altLang="cs-CZ" sz="2400" dirty="0" smtClean="0"/>
              <a:t>2007) 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  <a:buFont typeface="Arial" charset="0"/>
              <a:buNone/>
            </a:pPr>
            <a:r>
              <a:rPr lang="cs-CZ" altLang="cs-CZ" sz="2400" dirty="0" smtClean="0"/>
              <a:t>					              			                    </a:t>
            </a:r>
            <a:r>
              <a:rPr lang="cs-CZ" altLang="cs-CZ" sz="2400" b="1" dirty="0" smtClean="0"/>
              <a:t>IS ESO9 (</a:t>
            </a:r>
            <a:r>
              <a:rPr lang="cs-CZ" altLang="cs-CZ" sz="2400" b="1" dirty="0" err="1" smtClean="0"/>
              <a:t>from</a:t>
            </a:r>
            <a:r>
              <a:rPr lang="cs-CZ" altLang="cs-CZ" sz="2400" b="1" dirty="0" smtClean="0"/>
              <a:t> 1999)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cs-CZ" altLang="cs-CZ" sz="2400" dirty="0" smtClean="0"/>
              <a:t>Market </a:t>
            </a:r>
            <a:r>
              <a:rPr lang="cs-CZ" altLang="cs-CZ" sz="2400" dirty="0" smtClean="0"/>
              <a:t>ratio: 2,5% (</a:t>
            </a:r>
            <a:r>
              <a:rPr lang="cs-CZ" altLang="cs-CZ" sz="2400" dirty="0" err="1" smtClean="0"/>
              <a:t>competition</a:t>
            </a:r>
            <a:r>
              <a:rPr lang="cs-CZ" altLang="cs-CZ" sz="2400" dirty="0" smtClean="0"/>
              <a:t>: SAP, Navision)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cs-CZ" altLang="cs-CZ" sz="2400" dirty="0" err="1" smtClean="0"/>
              <a:t>Subsidiary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Company</a:t>
            </a:r>
            <a:r>
              <a:rPr lang="cs-CZ" altLang="cs-CZ" sz="2400" dirty="0" smtClean="0"/>
              <a:t>: ESO9 Slovakia s.r.o., Žilina, Slovakia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cs-CZ" altLang="cs-CZ" sz="2400" dirty="0" err="1" smtClean="0"/>
              <a:t>Company‘s</a:t>
            </a:r>
            <a:r>
              <a:rPr lang="cs-CZ" altLang="cs-CZ" sz="2400" dirty="0" smtClean="0"/>
              <a:t>  </a:t>
            </a:r>
            <a:r>
              <a:rPr lang="cs-CZ" altLang="cs-CZ" sz="2400" dirty="0" err="1" smtClean="0"/>
              <a:t>implementation</a:t>
            </a:r>
            <a:r>
              <a:rPr lang="cs-CZ" altLang="cs-CZ" sz="2400" dirty="0" smtClean="0"/>
              <a:t> partner network 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cs-CZ" altLang="cs-CZ" sz="2400" dirty="0" err="1" smtClean="0"/>
              <a:t>Legislation</a:t>
            </a:r>
            <a:r>
              <a:rPr lang="cs-CZ" altLang="cs-CZ" sz="2400" dirty="0" smtClean="0"/>
              <a:t>: CZ, SK, HU, PL</a:t>
            </a:r>
            <a:endParaRPr lang="cs-CZ" altLang="cs-CZ" sz="2000" dirty="0" smtClean="0"/>
          </a:p>
          <a:p>
            <a:pPr eaLnBrk="1" hangingPunct="1">
              <a:buFont typeface="Arial" charset="0"/>
              <a:buChar char="•"/>
            </a:pPr>
            <a:endParaRPr lang="cs-CZ" altLang="cs-CZ" sz="2400" dirty="0" smtClean="0"/>
          </a:p>
        </p:txBody>
      </p:sp>
      <p:pic>
        <p:nvPicPr>
          <p:cNvPr id="14341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114300"/>
            <a:ext cx="18097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 bwMode="auto">
          <a:xfrm>
            <a:off x="1043608" y="564139"/>
            <a:ext cx="8228012" cy="9985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cs-CZ" sz="4800" b="1" kern="0" dirty="0" err="1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j-ea"/>
                <a:cs typeface="+mj-cs"/>
              </a:rPr>
              <a:t>Offer</a:t>
            </a:r>
            <a:r>
              <a:rPr lang="cs-CZ" sz="4800" b="1" kern="0" dirty="0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j-ea"/>
                <a:cs typeface="+mj-cs"/>
              </a:rPr>
              <a:t> </a:t>
            </a:r>
            <a:r>
              <a:rPr lang="cs-CZ" sz="4800" b="1" kern="0" dirty="0" err="1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j-ea"/>
                <a:cs typeface="+mj-cs"/>
              </a:rPr>
              <a:t>Specification</a:t>
            </a:r>
            <a:r>
              <a:rPr lang="cs-CZ" sz="4800" b="1" kern="0" dirty="0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j-ea"/>
                <a:cs typeface="+mj-cs"/>
              </a:rPr>
              <a:t> </a:t>
            </a:r>
          </a:p>
        </p:txBody>
      </p:sp>
      <p:pic>
        <p:nvPicPr>
          <p:cNvPr id="1638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114300"/>
            <a:ext cx="18097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élník 1"/>
          <p:cNvSpPr/>
          <p:nvPr/>
        </p:nvSpPr>
        <p:spPr>
          <a:xfrm>
            <a:off x="323850" y="1619250"/>
            <a:ext cx="8785225" cy="5100638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ESO9 </a:t>
            </a:r>
            <a:r>
              <a:rPr lang="cs-CZ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Cloud</a:t>
            </a: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computing</a:t>
            </a: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sk-SK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company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technological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running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maintenance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ESO9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arranty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covers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smooth operation of the business application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current version a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regular mode for creating backups.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focusing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own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business and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leaving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possible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concerns with the operation of ERP to us</a:t>
            </a:r>
            <a:r>
              <a:rPr lang="en-US" dirty="0">
                <a:ea typeface="+mn-ea"/>
                <a:cs typeface="+mn-cs"/>
              </a:rPr>
              <a:t>. 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 hangingPunct="0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Security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company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operates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exclusively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own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servers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countries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EU,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reporting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judicature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USA, these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companies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to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government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accordance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Patriot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</a:t>
            </a:r>
            <a:r>
              <a:rPr lang="cs-CZ" u="sng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might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conflict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responsibility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personal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protection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bound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against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client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according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law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Czech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republic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EU.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secure access to server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from unauthorized use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electronic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certificates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client-side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certificates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issued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company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indent="449580"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 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457200"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 bwMode="auto">
          <a:xfrm>
            <a:off x="1043608" y="564139"/>
            <a:ext cx="8228012" cy="9985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4800" b="1" kern="0" dirty="0" err="1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Offer</a:t>
            </a:r>
            <a:r>
              <a:rPr lang="cs-CZ" sz="4800" b="1" kern="0" dirty="0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 </a:t>
            </a:r>
            <a:r>
              <a:rPr lang="cs-CZ" sz="4800" b="1" kern="0" dirty="0" err="1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Specification</a:t>
            </a:r>
            <a:r>
              <a:rPr lang="cs-CZ" sz="4800" b="1" kern="0" dirty="0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sz="4800" b="1" kern="0" dirty="0">
              <a:solidFill>
                <a:srgbClr val="FA9B1E"/>
              </a:solidFill>
              <a:effectLst>
                <a:reflection blurRad="6350" stA="55000" endA="300" endPos="45500" dir="5400000" sy="-100000" algn="bl" rotWithShape="0"/>
              </a:effectLst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17411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114300"/>
            <a:ext cx="18097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élník 1"/>
          <p:cNvSpPr/>
          <p:nvPr/>
        </p:nvSpPr>
        <p:spPr>
          <a:xfrm>
            <a:off x="395288" y="1412875"/>
            <a:ext cx="8713787" cy="5416611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err="1">
                <a:latin typeface="+mn-lt"/>
                <a:ea typeface="+mn-ea"/>
                <a:cs typeface="+mn-cs"/>
              </a:rPr>
              <a:t>Archiv</a:t>
            </a:r>
            <a:r>
              <a:rPr lang="sk-SK" sz="2000" b="1" dirty="0" err="1">
                <a:latin typeface="+mn-lt"/>
                <a:ea typeface="+mn-ea"/>
                <a:cs typeface="+mn-cs"/>
              </a:rPr>
              <a:t>ing</a:t>
            </a:r>
            <a:endParaRPr lang="sk-SK" sz="2000" b="1" dirty="0">
              <a:latin typeface="+mn-lt"/>
              <a:ea typeface="+mn-ea"/>
              <a:cs typeface="+mn-cs"/>
            </a:endParaRP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 smtClean="0">
                <a:latin typeface="+mn-lt"/>
                <a:ea typeface="+mn-ea"/>
                <a:cs typeface="+mn-cs"/>
              </a:rPr>
              <a:t>Full b</a:t>
            </a:r>
            <a:r>
              <a:rPr lang="en-US" dirty="0" err="1" smtClean="0">
                <a:latin typeface="+mn-lt"/>
                <a:ea typeface="+mn-ea"/>
                <a:cs typeface="+mn-cs"/>
              </a:rPr>
              <a:t>ackup</a:t>
            </a:r>
            <a:r>
              <a:rPr lang="en-US" dirty="0" smtClean="0">
                <a:latin typeface="+mn-lt"/>
                <a:ea typeface="+mn-ea"/>
                <a:cs typeface="+mn-cs"/>
              </a:rPr>
              <a:t>  </a:t>
            </a:r>
            <a:r>
              <a:rPr lang="en-US" dirty="0">
                <a:latin typeface="+mn-lt"/>
                <a:ea typeface="+mn-ea"/>
                <a:cs typeface="+mn-cs"/>
              </a:rPr>
              <a:t>is </a:t>
            </a:r>
            <a:r>
              <a:rPr lang="sk-SK" dirty="0" err="1">
                <a:latin typeface="+mn-lt"/>
                <a:ea typeface="+mn-ea"/>
                <a:cs typeface="+mn-cs"/>
              </a:rPr>
              <a:t>launched</a:t>
            </a:r>
            <a:r>
              <a:rPr lang="en-US" dirty="0">
                <a:latin typeface="+mn-lt"/>
                <a:ea typeface="+mn-ea"/>
                <a:cs typeface="+mn-cs"/>
              </a:rPr>
              <a:t> every w</a:t>
            </a:r>
            <a:r>
              <a:rPr lang="sk-SK" dirty="0">
                <a:latin typeface="+mn-lt"/>
                <a:ea typeface="+mn-ea"/>
                <a:cs typeface="+mn-cs"/>
              </a:rPr>
              <a:t>or</a:t>
            </a:r>
            <a:r>
              <a:rPr lang="en-US" dirty="0" err="1">
                <a:latin typeface="+mn-lt"/>
                <a:ea typeface="+mn-ea"/>
                <a:cs typeface="+mn-cs"/>
              </a:rPr>
              <a:t>kday</a:t>
            </a:r>
            <a:r>
              <a:rPr lang="en-US" dirty="0">
                <a:latin typeface="+mn-lt"/>
                <a:ea typeface="+mn-ea"/>
                <a:cs typeface="+mn-cs"/>
              </a:rPr>
              <a:t> at </a:t>
            </a:r>
            <a:r>
              <a:rPr lang="cs-CZ" dirty="0" smtClean="0">
                <a:latin typeface="+mn-lt"/>
                <a:ea typeface="+mn-ea"/>
                <a:cs typeface="+mn-cs"/>
              </a:rPr>
              <a:t>0</a:t>
            </a:r>
            <a:r>
              <a:rPr lang="en-US" dirty="0" smtClean="0">
                <a:latin typeface="+mn-lt"/>
                <a:ea typeface="+mn-ea"/>
                <a:cs typeface="+mn-cs"/>
              </a:rPr>
              <a:t>:00</a:t>
            </a:r>
            <a:r>
              <a:rPr lang="cs-CZ" dirty="0" smtClean="0">
                <a:latin typeface="+mn-lt"/>
                <a:ea typeface="+mn-ea"/>
                <a:cs typeface="+mn-cs"/>
              </a:rPr>
              <a:t>, </a:t>
            </a:r>
            <a:r>
              <a:rPr lang="cs-CZ" dirty="0" err="1" smtClean="0">
                <a:latin typeface="+mn-lt"/>
                <a:ea typeface="+mn-ea"/>
                <a:cs typeface="+mn-cs"/>
              </a:rPr>
              <a:t>every</a:t>
            </a:r>
            <a:r>
              <a:rPr lang="cs-CZ" dirty="0" smtClean="0">
                <a:latin typeface="+mn-lt"/>
                <a:ea typeface="+mn-ea"/>
                <a:cs typeface="+mn-cs"/>
              </a:rPr>
              <a:t> </a:t>
            </a:r>
            <a:r>
              <a:rPr lang="cs-CZ" dirty="0" err="1" smtClean="0">
                <a:latin typeface="+mn-lt"/>
                <a:ea typeface="+mn-ea"/>
                <a:cs typeface="+mn-cs"/>
              </a:rPr>
              <a:t>hour</a:t>
            </a:r>
            <a:r>
              <a:rPr lang="cs-CZ" dirty="0" smtClean="0">
                <a:latin typeface="+mn-lt"/>
                <a:ea typeface="+mn-ea"/>
                <a:cs typeface="+mn-cs"/>
              </a:rPr>
              <a:t> </a:t>
            </a:r>
            <a:r>
              <a:rPr lang="cs-CZ" dirty="0" err="1" smtClean="0">
                <a:latin typeface="+mn-lt"/>
                <a:ea typeface="+mn-ea"/>
                <a:cs typeface="+mn-cs"/>
              </a:rPr>
              <a:t>is</a:t>
            </a:r>
            <a:r>
              <a:rPr lang="cs-CZ" dirty="0" smtClean="0">
                <a:latin typeface="+mn-lt"/>
                <a:ea typeface="+mn-ea"/>
                <a:cs typeface="+mn-cs"/>
              </a:rPr>
              <a:t> </a:t>
            </a:r>
            <a:r>
              <a:rPr lang="cs-CZ" dirty="0" err="1" smtClean="0">
                <a:latin typeface="+mn-lt"/>
                <a:ea typeface="+mn-ea"/>
                <a:cs typeface="+mn-cs"/>
              </a:rPr>
              <a:t>launched</a:t>
            </a:r>
            <a:r>
              <a:rPr lang="cs-CZ" dirty="0" smtClean="0">
                <a:latin typeface="+mn-lt"/>
                <a:ea typeface="+mn-ea"/>
                <a:cs typeface="+mn-cs"/>
              </a:rPr>
              <a:t> a </a:t>
            </a:r>
            <a:r>
              <a:rPr lang="cs-CZ" dirty="0" err="1" smtClean="0">
                <a:latin typeface="+mn-lt"/>
                <a:ea typeface="+mn-ea"/>
                <a:cs typeface="+mn-cs"/>
              </a:rPr>
              <a:t>differential</a:t>
            </a:r>
            <a:r>
              <a:rPr lang="cs-CZ" dirty="0" smtClean="0">
                <a:latin typeface="+mn-lt"/>
                <a:ea typeface="+mn-ea"/>
                <a:cs typeface="+mn-cs"/>
              </a:rPr>
              <a:t> </a:t>
            </a:r>
            <a:r>
              <a:rPr lang="cs-CZ" dirty="0" err="1" smtClean="0">
                <a:latin typeface="+mn-lt"/>
                <a:ea typeface="+mn-ea"/>
                <a:cs typeface="+mn-cs"/>
              </a:rPr>
              <a:t>backup</a:t>
            </a:r>
            <a:r>
              <a:rPr lang="en-US" dirty="0" smtClean="0">
                <a:latin typeface="+mn-lt"/>
                <a:ea typeface="+mn-ea"/>
                <a:cs typeface="+mn-cs"/>
              </a:rPr>
              <a:t>. </a:t>
            </a:r>
            <a:r>
              <a:rPr lang="en-US" dirty="0">
                <a:latin typeface="+mn-lt"/>
                <a:ea typeface="+mn-ea"/>
                <a:cs typeface="+mn-cs"/>
              </a:rPr>
              <a:t>History of the daily backup is kept for 5 working days. </a:t>
            </a:r>
            <a:r>
              <a:rPr lang="sk-SK" dirty="0">
                <a:latin typeface="+mn-lt"/>
                <a:ea typeface="+mn-ea"/>
                <a:cs typeface="+mn-cs"/>
              </a:rPr>
              <a:t>D</a:t>
            </a:r>
            <a:r>
              <a:rPr lang="en-US" dirty="0" err="1">
                <a:latin typeface="+mn-lt"/>
                <a:ea typeface="+mn-ea"/>
                <a:cs typeface="+mn-cs"/>
              </a:rPr>
              <a:t>ata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backup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is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latin typeface="+mn-lt"/>
                <a:ea typeface="+mn-ea"/>
                <a:cs typeface="+mn-cs"/>
              </a:rPr>
              <a:t>also parallel</a:t>
            </a:r>
            <a:r>
              <a:rPr lang="sk-SK" dirty="0">
                <a:latin typeface="+mn-lt"/>
                <a:ea typeface="+mn-ea"/>
                <a:cs typeface="+mn-cs"/>
              </a:rPr>
              <a:t>y </a:t>
            </a:r>
            <a:r>
              <a:rPr lang="sk-SK" dirty="0" err="1">
                <a:latin typeface="+mn-lt"/>
                <a:ea typeface="+mn-ea"/>
                <a:cs typeface="+mn-cs"/>
              </a:rPr>
              <a:t>running</a:t>
            </a:r>
            <a:r>
              <a:rPr lang="en-US" dirty="0">
                <a:latin typeface="+mn-lt"/>
                <a:ea typeface="+mn-ea"/>
                <a:cs typeface="+mn-cs"/>
              </a:rPr>
              <a:t> in monthly cycles, always on the first working day of the calendar month. History of the monthly backup is stored for 1 calendar month.</a:t>
            </a:r>
            <a:endParaRPr lang="cs-CZ" dirty="0">
              <a:latin typeface="+mn-lt"/>
              <a:ea typeface="+mn-ea"/>
              <a:cs typeface="+mn-cs"/>
            </a:endParaRP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 sz="2000" b="1" dirty="0">
              <a:latin typeface="+mn-lt"/>
              <a:ea typeface="+mn-ea"/>
              <a:cs typeface="+mn-cs"/>
            </a:endParaRP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 err="1">
                <a:latin typeface="+mn-lt"/>
                <a:ea typeface="+mn-ea"/>
                <a:cs typeface="+mn-cs"/>
              </a:rPr>
              <a:t>Communication</a:t>
            </a:r>
            <a:endParaRPr lang="sk-SK" sz="2000" b="1" dirty="0">
              <a:latin typeface="+mn-lt"/>
              <a:ea typeface="+mn-ea"/>
              <a:cs typeface="+mn-cs"/>
            </a:endParaRP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Requirements of users, their inquiries, c</a:t>
            </a:r>
            <a:r>
              <a:rPr lang="sk-SK" dirty="0" err="1">
                <a:latin typeface="+mn-lt"/>
                <a:ea typeface="+mn-ea"/>
                <a:cs typeface="+mn-cs"/>
              </a:rPr>
              <a:t>laim</a:t>
            </a:r>
            <a:r>
              <a:rPr lang="en-US" dirty="0">
                <a:latin typeface="+mn-lt"/>
                <a:ea typeface="+mn-ea"/>
                <a:cs typeface="+mn-cs"/>
              </a:rPr>
              <a:t>s and observations are recorded in the internal system. After entering the </a:t>
            </a:r>
            <a:r>
              <a:rPr lang="en-US" dirty="0" err="1">
                <a:latin typeface="+mn-lt"/>
                <a:ea typeface="+mn-ea"/>
                <a:cs typeface="+mn-cs"/>
              </a:rPr>
              <a:t>requir</a:t>
            </a:r>
            <a:r>
              <a:rPr lang="sk-SK" dirty="0" err="1">
                <a:latin typeface="+mn-lt"/>
                <a:ea typeface="+mn-ea"/>
                <a:cs typeface="+mn-cs"/>
              </a:rPr>
              <a:t>ement</a:t>
            </a:r>
            <a:r>
              <a:rPr lang="sk-SK" dirty="0">
                <a:latin typeface="+mn-lt"/>
                <a:ea typeface="+mn-ea"/>
                <a:cs typeface="+mn-cs"/>
              </a:rPr>
              <a:t> to </a:t>
            </a:r>
            <a:r>
              <a:rPr lang="sk-SK" dirty="0" err="1">
                <a:latin typeface="+mn-lt"/>
                <a:ea typeface="+mn-ea"/>
                <a:cs typeface="+mn-cs"/>
              </a:rPr>
              <a:t>the</a:t>
            </a:r>
            <a:r>
              <a:rPr lang="en-US" dirty="0">
                <a:latin typeface="+mn-lt"/>
                <a:ea typeface="+mn-ea"/>
                <a:cs typeface="+mn-cs"/>
              </a:rPr>
              <a:t> Hotline</a:t>
            </a:r>
            <a:r>
              <a:rPr lang="sk-SK" dirty="0">
                <a:latin typeface="+mn-lt"/>
                <a:ea typeface="+mn-ea"/>
                <a:cs typeface="+mn-cs"/>
              </a:rPr>
              <a:t>,</a:t>
            </a:r>
            <a:r>
              <a:rPr lang="en-US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Client</a:t>
            </a:r>
            <a:r>
              <a:rPr lang="en-US" dirty="0">
                <a:latin typeface="+mn-lt"/>
                <a:ea typeface="+mn-ea"/>
                <a:cs typeface="+mn-cs"/>
              </a:rPr>
              <a:t> will receive automatically generated email message with the given number </a:t>
            </a:r>
            <a:r>
              <a:rPr lang="sk-SK" dirty="0" err="1">
                <a:latin typeface="+mn-lt"/>
                <a:ea typeface="+mn-ea"/>
                <a:cs typeface="+mn-cs"/>
              </a:rPr>
              <a:t>of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the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latin typeface="+mn-lt"/>
                <a:ea typeface="+mn-ea"/>
                <a:cs typeface="+mn-cs"/>
              </a:rPr>
              <a:t>requirement. Current status of processing requirements and their history can be viewed on the website at the URL address of the provider http://podpora.eso9.cz. Our company p</a:t>
            </a:r>
            <a:r>
              <a:rPr lang="sk-SK" dirty="0" err="1">
                <a:latin typeface="+mn-lt"/>
                <a:ea typeface="+mn-ea"/>
                <a:cs typeface="+mn-cs"/>
              </a:rPr>
              <a:t>rovides</a:t>
            </a:r>
            <a:r>
              <a:rPr lang="en-US" dirty="0">
                <a:latin typeface="+mn-lt"/>
                <a:ea typeface="+mn-ea"/>
                <a:cs typeface="+mn-cs"/>
              </a:rPr>
              <a:t> remote</a:t>
            </a:r>
            <a:r>
              <a:rPr lang="sk-SK" dirty="0">
                <a:latin typeface="+mn-lt"/>
                <a:ea typeface="+mn-ea"/>
                <a:cs typeface="+mn-cs"/>
              </a:rPr>
              <a:t> (</a:t>
            </a:r>
            <a:r>
              <a:rPr lang="sk-SK" dirty="0" err="1">
                <a:latin typeface="+mn-lt"/>
                <a:ea typeface="+mn-ea"/>
                <a:cs typeface="+mn-cs"/>
              </a:rPr>
              <a:t>distance</a:t>
            </a:r>
            <a:r>
              <a:rPr lang="sk-SK" dirty="0">
                <a:latin typeface="+mn-lt"/>
                <a:ea typeface="+mn-ea"/>
                <a:cs typeface="+mn-cs"/>
              </a:rPr>
              <a:t>)</a:t>
            </a:r>
            <a:r>
              <a:rPr lang="en-US" dirty="0">
                <a:latin typeface="+mn-lt"/>
                <a:ea typeface="+mn-ea"/>
                <a:cs typeface="+mn-cs"/>
              </a:rPr>
              <a:t> support for clients working on their hardware devices and using tools like </a:t>
            </a:r>
            <a:r>
              <a:rPr lang="en-US" dirty="0" err="1">
                <a:latin typeface="+mn-lt"/>
                <a:ea typeface="+mn-ea"/>
                <a:cs typeface="+mn-cs"/>
              </a:rPr>
              <a:t>TeamViewer</a:t>
            </a:r>
            <a:r>
              <a:rPr lang="en-US" dirty="0">
                <a:latin typeface="+mn-lt"/>
                <a:ea typeface="+mn-ea"/>
                <a:cs typeface="+mn-cs"/>
              </a:rPr>
              <a:t> or MS LYNC.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 sz="2000" dirty="0">
              <a:latin typeface="+mn-lt"/>
              <a:ea typeface="+mn-ea"/>
              <a:cs typeface="+mn-cs"/>
            </a:endParaRP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 err="1">
                <a:latin typeface="+mn-lt"/>
                <a:ea typeface="+mn-ea"/>
                <a:cs typeface="+mn-cs"/>
              </a:rPr>
              <a:t>Language</a:t>
            </a:r>
            <a:r>
              <a:rPr lang="sk-SK" sz="2000" b="1" dirty="0">
                <a:latin typeface="+mn-lt"/>
                <a:ea typeface="+mn-ea"/>
                <a:cs typeface="+mn-cs"/>
              </a:rPr>
              <a:t> </a:t>
            </a:r>
            <a:r>
              <a:rPr lang="sk-SK" sz="2000" b="1" dirty="0" err="1">
                <a:latin typeface="+mn-lt"/>
                <a:ea typeface="+mn-ea"/>
                <a:cs typeface="+mn-cs"/>
              </a:rPr>
              <a:t>modifidations</a:t>
            </a:r>
            <a:endParaRPr lang="cs-CZ" sz="2000" dirty="0">
              <a:latin typeface="+mn-lt"/>
              <a:ea typeface="+mn-ea"/>
              <a:cs typeface="+mn-cs"/>
            </a:endParaRP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ESO9 Start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is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as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standard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being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supplied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including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translation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dictionaries</a:t>
            </a:r>
            <a:r>
              <a:rPr lang="sk-SK" dirty="0">
                <a:latin typeface="+mn-lt"/>
                <a:ea typeface="+mn-ea"/>
                <a:cs typeface="+mn-cs"/>
              </a:rPr>
              <a:t>. </a:t>
            </a:r>
            <a:r>
              <a:rPr lang="sk-SK" dirty="0" err="1">
                <a:latin typeface="+mn-lt"/>
                <a:ea typeface="+mn-ea"/>
                <a:cs typeface="+mn-cs"/>
              </a:rPr>
              <a:t>One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of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them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is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also</a:t>
            </a:r>
            <a:r>
              <a:rPr lang="sk-SK" dirty="0">
                <a:latin typeface="+mn-lt"/>
                <a:ea typeface="+mn-ea"/>
                <a:cs typeface="+mn-cs"/>
              </a:rPr>
              <a:t> in </a:t>
            </a:r>
            <a:r>
              <a:rPr lang="sk-SK" dirty="0" err="1">
                <a:latin typeface="+mn-lt"/>
                <a:ea typeface="+mn-ea"/>
                <a:cs typeface="+mn-cs"/>
              </a:rPr>
              <a:t>English</a:t>
            </a:r>
            <a:r>
              <a:rPr lang="sk-SK" dirty="0">
                <a:latin typeface="+mn-lt"/>
                <a:ea typeface="+mn-ea"/>
                <a:cs typeface="+mn-cs"/>
              </a:rPr>
              <a:t>. In </a:t>
            </a:r>
            <a:r>
              <a:rPr lang="sk-SK" dirty="0" err="1">
                <a:latin typeface="+mn-lt"/>
                <a:ea typeface="+mn-ea"/>
                <a:cs typeface="+mn-cs"/>
              </a:rPr>
              <a:t>case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of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customers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need</a:t>
            </a:r>
            <a:r>
              <a:rPr lang="sk-SK" dirty="0">
                <a:latin typeface="+mn-lt"/>
                <a:ea typeface="+mn-ea"/>
                <a:cs typeface="+mn-cs"/>
              </a:rPr>
              <a:t>, </a:t>
            </a:r>
            <a:r>
              <a:rPr lang="sk-SK" dirty="0" err="1">
                <a:latin typeface="+mn-lt"/>
                <a:ea typeface="+mn-ea"/>
                <a:cs typeface="+mn-cs"/>
              </a:rPr>
              <a:t>it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is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possible</a:t>
            </a:r>
            <a:r>
              <a:rPr lang="sk-SK" dirty="0">
                <a:latin typeface="+mn-lt"/>
                <a:ea typeface="+mn-ea"/>
                <a:cs typeface="+mn-cs"/>
              </a:rPr>
              <a:t> to </a:t>
            </a:r>
            <a:r>
              <a:rPr lang="sk-SK" dirty="0" err="1">
                <a:latin typeface="+mn-lt"/>
                <a:ea typeface="+mn-ea"/>
                <a:cs typeface="+mn-cs"/>
              </a:rPr>
              <a:t>adjust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several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specific</a:t>
            </a:r>
            <a:r>
              <a:rPr lang="sk-SK" dirty="0">
                <a:latin typeface="+mn-lt"/>
                <a:ea typeface="+mn-ea"/>
                <a:cs typeface="+mn-cs"/>
              </a:rPr>
              <a:t> </a:t>
            </a:r>
            <a:r>
              <a:rPr lang="sk-SK" dirty="0" err="1">
                <a:latin typeface="+mn-lt"/>
                <a:ea typeface="+mn-ea"/>
                <a:cs typeface="+mn-cs"/>
              </a:rPr>
              <a:t>expressions</a:t>
            </a:r>
            <a:r>
              <a:rPr lang="sk-SK" dirty="0">
                <a:latin typeface="+mn-lt"/>
                <a:ea typeface="+mn-ea"/>
                <a:cs typeface="+mn-cs"/>
              </a:rPr>
              <a:t>.</a:t>
            </a:r>
            <a:endParaRPr lang="cs-CZ" dirty="0">
              <a:latin typeface="+mn-lt"/>
              <a:ea typeface="+mn-ea"/>
              <a:cs typeface="+mn-cs"/>
            </a:endParaRPr>
          </a:p>
          <a:p>
            <a:pPr marL="228600" indent="449580"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 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457200"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 bwMode="auto">
          <a:xfrm>
            <a:off x="1043608" y="564139"/>
            <a:ext cx="8228012" cy="9985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4800" b="1" kern="0" dirty="0" err="1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Offer</a:t>
            </a:r>
            <a:r>
              <a:rPr lang="cs-CZ" sz="4800" b="1" kern="0" dirty="0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 </a:t>
            </a:r>
            <a:r>
              <a:rPr lang="cs-CZ" sz="4800" b="1" kern="0" dirty="0" err="1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Specification</a:t>
            </a:r>
            <a:r>
              <a:rPr lang="cs-CZ" sz="4800" b="1" kern="0" dirty="0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sz="4800" b="1" kern="0" dirty="0">
              <a:solidFill>
                <a:srgbClr val="FA9B1E"/>
              </a:solidFill>
              <a:effectLst>
                <a:reflection blurRad="6350" stA="55000" endA="300" endPos="45500" dir="5400000" sy="-100000" algn="bl" rotWithShape="0"/>
              </a:effectLst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18435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114300"/>
            <a:ext cx="18097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élník 1"/>
          <p:cNvSpPr/>
          <p:nvPr/>
        </p:nvSpPr>
        <p:spPr>
          <a:xfrm>
            <a:off x="395288" y="1412875"/>
            <a:ext cx="8713787" cy="6365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449580"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 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457200"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Obdélník 5"/>
          <p:cNvSpPr/>
          <p:nvPr/>
        </p:nvSpPr>
        <p:spPr>
          <a:xfrm>
            <a:off x="376238" y="1196975"/>
            <a:ext cx="8570912" cy="4229100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Implementation</a:t>
            </a:r>
            <a:r>
              <a:rPr lang="sk-SK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procedures</a:t>
            </a:r>
            <a:r>
              <a:rPr lang="sk-SK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support </a:t>
            </a:r>
            <a:r>
              <a:rPr lang="sk-SK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sk-SK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implementing</a:t>
            </a:r>
            <a:endParaRPr lang="sk-SK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expect that the implementation of the work will be performed by our </a:t>
            </a:r>
            <a:r>
              <a:rPr lang="en-US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subsidiar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ESO9 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Slovakia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Ltd.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 team of workers who are in charge of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Slovak 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application. </a:t>
            </a:r>
            <a:endParaRPr lang="sk-SK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Within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 work 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transfered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all the necessary adjustments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k-SK" dirty="0" err="1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application‘s</a:t>
            </a:r>
            <a:r>
              <a:rPr lang="sk-SK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adaptation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setting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communication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interface</a:t>
            </a:r>
            <a:r>
              <a:rPr lang="sk-SK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training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supervision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expect </a:t>
            </a:r>
            <a:r>
              <a:rPr lang="en-US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synerg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when defining the Data File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required 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reports and reconciliations.</a:t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 </a:t>
            </a:r>
            <a:r>
              <a:rPr lang="sk-SK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sk-SK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realization</a:t>
            </a:r>
            <a:endParaRPr lang="sk-SK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requirements are realizable in IS ESO9. 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prepared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launch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required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schedule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(expected within one month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date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recieved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cs-CZ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hangingPunct="0">
              <a:lnSpc>
                <a:spcPct val="107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Price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sk-SK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contracted</a:t>
            </a:r>
            <a:r>
              <a:rPr lang="sk-SK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Billing for ESS - contract prices </a:t>
            </a:r>
            <a:r>
              <a:rPr lang="sk-SK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cs-CZ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appreciate our existing cooperation,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this was reflected in the creation of this quotation</a:t>
            </a:r>
            <a:endParaRPr lang="cs-CZ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2113" y="5357813"/>
          <a:ext cx="7851775" cy="9509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536861"/>
                <a:gridCol w="3314914"/>
              </a:tblGrid>
              <a:tr h="6444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Price of monthly </a:t>
                      </a:r>
                      <a:r>
                        <a:rPr lang="sk-SK" sz="1400" dirty="0" err="1" smtClean="0"/>
                        <a:t>fee</a:t>
                      </a:r>
                      <a:r>
                        <a:rPr lang="en-US" sz="1400" dirty="0" smtClean="0"/>
                        <a:t> </a:t>
                      </a:r>
                      <a:r>
                        <a:rPr lang="sk-SK" sz="1400" dirty="0" err="1" smtClean="0"/>
                        <a:t>for</a:t>
                      </a:r>
                      <a:r>
                        <a:rPr lang="sk-SK" sz="1400" baseline="0" dirty="0" smtClean="0"/>
                        <a:t> </a:t>
                      </a:r>
                      <a:r>
                        <a:rPr lang="en-US" sz="1400" dirty="0" smtClean="0"/>
                        <a:t>ESO9 to aggregate data from different applications and cloud access licenses (10 users)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4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                 350 EUR per </a:t>
                      </a:r>
                      <a:r>
                        <a:rPr lang="cs-CZ" sz="1400" dirty="0" err="1" smtClean="0">
                          <a:effectLst/>
                        </a:rPr>
                        <a:t>month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</a:tr>
              <a:tr h="306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err="1" smtClean="0"/>
                        <a:t>Setting</a:t>
                      </a:r>
                      <a:r>
                        <a:rPr lang="sk-SK" sz="1400" dirty="0" smtClean="0"/>
                        <a:t> </a:t>
                      </a:r>
                      <a:r>
                        <a:rPr lang="sk-SK" sz="1400" dirty="0" err="1" smtClean="0"/>
                        <a:t>the</a:t>
                      </a:r>
                      <a:r>
                        <a:rPr lang="sk-SK" sz="1400" dirty="0" smtClean="0"/>
                        <a:t> </a:t>
                      </a:r>
                      <a:r>
                        <a:rPr lang="sk-SK" sz="1400" dirty="0" err="1" smtClean="0"/>
                        <a:t>application</a:t>
                      </a:r>
                      <a:r>
                        <a:rPr lang="sk-SK" sz="1400" dirty="0" smtClean="0"/>
                        <a:t>, </a:t>
                      </a:r>
                      <a:r>
                        <a:rPr lang="sk-SK" sz="1400" dirty="0" err="1" smtClean="0"/>
                        <a:t>implementation</a:t>
                      </a:r>
                      <a:r>
                        <a:rPr lang="sk-SK" sz="1400" dirty="0" smtClean="0"/>
                        <a:t> </a:t>
                      </a:r>
                      <a:r>
                        <a:rPr lang="sk-SK" sz="1400" dirty="0" err="1" smtClean="0"/>
                        <a:t>arrangements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r>
                        <a:rPr lang="cs-CZ" sz="1400" dirty="0" smtClean="0">
                          <a:effectLst/>
                        </a:rPr>
                        <a:t>                3999 EUR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 bwMode="auto">
          <a:xfrm>
            <a:off x="1043608" y="564139"/>
            <a:ext cx="8228012" cy="9985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4800" b="1" kern="0" dirty="0" err="1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Offer</a:t>
            </a:r>
            <a:r>
              <a:rPr lang="cs-CZ" sz="4800" b="1" kern="0" dirty="0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 </a:t>
            </a:r>
            <a:r>
              <a:rPr lang="cs-CZ" sz="4800" b="1" kern="0" dirty="0" err="1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Specification</a:t>
            </a:r>
            <a:r>
              <a:rPr lang="cs-CZ" sz="4800" b="1" kern="0" dirty="0">
                <a:solidFill>
                  <a:srgbClr val="FA9B1E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>
              <a:lnSpc>
                <a:spcPct val="10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sz="4800" b="1" kern="0" dirty="0">
              <a:solidFill>
                <a:srgbClr val="FA9B1E"/>
              </a:solidFill>
              <a:effectLst>
                <a:reflection blurRad="6350" stA="55000" endA="300" endPos="45500" dir="5400000" sy="-100000" algn="bl" rotWithShape="0"/>
              </a:effectLst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19459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114300"/>
            <a:ext cx="18097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élník 1"/>
          <p:cNvSpPr/>
          <p:nvPr/>
        </p:nvSpPr>
        <p:spPr>
          <a:xfrm>
            <a:off x="395288" y="1412875"/>
            <a:ext cx="8713787" cy="6365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449580"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 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457200" algn="just"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Obdélník 5"/>
          <p:cNvSpPr/>
          <p:nvPr/>
        </p:nvSpPr>
        <p:spPr>
          <a:xfrm>
            <a:off x="357188" y="1500188"/>
            <a:ext cx="8570912" cy="4386262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Services reflected in the price for the</a:t>
            </a:r>
            <a:r>
              <a:rPr lang="sk-SK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implemantation</a:t>
            </a:r>
            <a:r>
              <a:rPr lang="sk-SK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sk-SK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application</a:t>
            </a:r>
            <a:r>
              <a:rPr lang="en-US" dirty="0">
                <a:ea typeface="+mn-ea"/>
                <a:cs typeface="Arial" charset="0"/>
              </a:rPr>
              <a:t/>
            </a:r>
            <a:br>
              <a:rPr lang="en-US" dirty="0">
                <a:ea typeface="+mn-ea"/>
                <a:cs typeface="Arial" charset="0"/>
              </a:rPr>
            </a:br>
            <a:r>
              <a:rPr lang="en-US" dirty="0">
                <a:ea typeface="+mn-ea"/>
                <a:cs typeface="Arial" charset="0"/>
              </a:rPr>
              <a:t/>
            </a:r>
            <a:br>
              <a:rPr lang="en-US" dirty="0">
                <a:ea typeface="+mn-ea"/>
                <a:cs typeface="Arial" charset="0"/>
              </a:rPr>
            </a:br>
            <a:r>
              <a:rPr lang="en-US" dirty="0">
                <a:ea typeface="+mn-ea"/>
                <a:cs typeface="Arial" charset="0"/>
              </a:rPr>
              <a:t>- 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Multisite mode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operation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Generating access licenses for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individual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user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Creating a repository for files from applications outside ESO 9</a:t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Creation of standard import file from other applications</a:t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Support and creation of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overview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summary output for a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required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companies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Setup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for the development of planning for the entire holding</a:t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sk-SK" dirty="0" err="1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Possibility</a:t>
            </a:r>
            <a:r>
              <a:rPr lang="sk-SK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extension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sk-SK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applications</a:t>
            </a:r>
            <a:endParaRPr lang="cs-CZ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85786" y="116632"/>
            <a:ext cx="7899427" cy="998536"/>
          </a:xfrm>
        </p:spPr>
        <p:txBody>
          <a:bodyPr/>
          <a:lstStyle/>
          <a:p>
            <a:pPr eaLnBrk="1" hangingPunct="1">
              <a:buFont typeface="Times New Roman" pitchFamily="16" charset="0"/>
              <a:buNone/>
              <a:defRPr/>
            </a:pPr>
            <a:r>
              <a:rPr lang="cs-CZ" dirty="0" err="1" smtClean="0">
                <a:effectLst>
                  <a:reflection blurRad="6350" stA="55000" endA="300" endPos="45500" dir="5400000" sy="-100000" algn="bl" rotWithShape="0"/>
                </a:effectLst>
              </a:rPr>
              <a:t>Selected</a:t>
            </a:r>
            <a:r>
              <a:rPr lang="cs-CZ" dirty="0" smtClean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cs-CZ" dirty="0" err="1" smtClean="0">
                <a:effectLst>
                  <a:reflection blurRad="6350" stA="55000" endA="300" endPos="45500" dir="5400000" sy="-100000" algn="bl" rotWithShape="0"/>
                </a:effectLst>
              </a:rPr>
              <a:t>references</a:t>
            </a:r>
            <a:endParaRPr lang="cs-CZ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20483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341438"/>
            <a:ext cx="9144000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114300"/>
            <a:ext cx="18097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643063" y="4357688"/>
            <a:ext cx="5500687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defTabSz="914400" eaLnBrk="0" hangingPunct="0">
              <a:buClr>
                <a:srgbClr val="FA9B1E"/>
              </a:buClr>
              <a:buFont typeface="Times New Roman" pitchFamily="16" charset="0"/>
              <a:buNone/>
              <a:defRPr/>
            </a:pPr>
            <a:r>
              <a:rPr lang="cs-CZ" sz="4000" i="1" dirty="0" err="1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Thank</a:t>
            </a:r>
            <a:r>
              <a:rPr lang="cs-CZ" sz="4000" i="1" dirty="0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cs-CZ" sz="4000" i="1" dirty="0" err="1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you</a:t>
            </a:r>
            <a:r>
              <a:rPr lang="cs-CZ" sz="4000" i="1" dirty="0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cs-CZ" sz="4000" i="1" dirty="0" err="1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for</a:t>
            </a:r>
            <a:r>
              <a:rPr lang="cs-CZ" sz="4000" i="1" dirty="0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cs-CZ" sz="4000" i="1" dirty="0" err="1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your</a:t>
            </a:r>
            <a:r>
              <a:rPr lang="cs-CZ" sz="4000" i="1" dirty="0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cs-CZ" sz="4000" i="1" dirty="0" err="1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attention</a:t>
            </a:r>
            <a:r>
              <a:rPr lang="cs-CZ" sz="4000" i="1" dirty="0">
                <a:solidFill>
                  <a:srgbClr val="FA9B1E"/>
                </a:solidFill>
                <a:latin typeface="Calibri" pitchFamily="34" charset="0"/>
                <a:ea typeface="+mj-ea"/>
                <a:cs typeface="+mj-cs"/>
              </a:rPr>
              <a:t>…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O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3395</TotalTime>
  <Words>504</Words>
  <Application>Microsoft Office PowerPoint</Application>
  <PresentationFormat>Předvádění na obrazovce (4:3)</PresentationFormat>
  <Paragraphs>57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ESO</vt:lpstr>
      <vt:lpstr>Prezentace aplikace PowerPoint</vt:lpstr>
      <vt:lpstr>Company Introduction</vt:lpstr>
      <vt:lpstr>Prezentace aplikace PowerPoint</vt:lpstr>
      <vt:lpstr>Prezentace aplikace PowerPoint</vt:lpstr>
      <vt:lpstr>Prezentace aplikace PowerPoint</vt:lpstr>
      <vt:lpstr>Prezentace aplikace PowerPoint</vt:lpstr>
      <vt:lpstr>Selected references</vt:lpstr>
      <vt:lpstr>Prezentace aplikace PowerPoint</vt:lpstr>
    </vt:vector>
  </TitlesOfParts>
  <Company>ESO9 intranet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ESO9 intranet a.s.</dc:title>
  <dc:creator>zdenek.palenik</dc:creator>
  <cp:lastModifiedBy>Urych Tomáš</cp:lastModifiedBy>
  <cp:revision>328</cp:revision>
  <cp:lastPrinted>1601-01-01T00:00:00Z</cp:lastPrinted>
  <dcterms:created xsi:type="dcterms:W3CDTF">2010-04-13T11:51:36Z</dcterms:created>
  <dcterms:modified xsi:type="dcterms:W3CDTF">2013-09-04T08:38:33Z</dcterms:modified>
</cp:coreProperties>
</file>