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6"/>
  </p:notesMasterIdLst>
  <p:handoutMasterIdLst>
    <p:handoutMasterId r:id="rId47"/>
  </p:handoutMasterIdLst>
  <p:sldIdLst>
    <p:sldId id="317" r:id="rId2"/>
    <p:sldId id="576" r:id="rId3"/>
    <p:sldId id="575" r:id="rId4"/>
    <p:sldId id="399" r:id="rId5"/>
    <p:sldId id="403" r:id="rId6"/>
    <p:sldId id="402" r:id="rId7"/>
    <p:sldId id="404" r:id="rId8"/>
    <p:sldId id="601" r:id="rId9"/>
    <p:sldId id="405" r:id="rId10"/>
    <p:sldId id="577" r:id="rId11"/>
    <p:sldId id="406" r:id="rId12"/>
    <p:sldId id="407" r:id="rId13"/>
    <p:sldId id="408" r:id="rId14"/>
    <p:sldId id="409" r:id="rId15"/>
    <p:sldId id="578" r:id="rId16"/>
    <p:sldId id="579" r:id="rId17"/>
    <p:sldId id="580" r:id="rId18"/>
    <p:sldId id="581" r:id="rId19"/>
    <p:sldId id="582" r:id="rId20"/>
    <p:sldId id="570" r:id="rId21"/>
    <p:sldId id="590" r:id="rId22"/>
    <p:sldId id="583" r:id="rId23"/>
    <p:sldId id="591" r:id="rId24"/>
    <p:sldId id="586" r:id="rId25"/>
    <p:sldId id="587" r:id="rId26"/>
    <p:sldId id="588" r:id="rId27"/>
    <p:sldId id="589" r:id="rId28"/>
    <p:sldId id="592" r:id="rId29"/>
    <p:sldId id="441" r:id="rId30"/>
    <p:sldId id="418" r:id="rId31"/>
    <p:sldId id="442" r:id="rId32"/>
    <p:sldId id="419" r:id="rId33"/>
    <p:sldId id="420" r:id="rId34"/>
    <p:sldId id="584" r:id="rId35"/>
    <p:sldId id="593" r:id="rId36"/>
    <p:sldId id="585" r:id="rId37"/>
    <p:sldId id="594" r:id="rId38"/>
    <p:sldId id="599" r:id="rId39"/>
    <p:sldId id="595" r:id="rId40"/>
    <p:sldId id="596" r:id="rId41"/>
    <p:sldId id="598" r:id="rId42"/>
    <p:sldId id="600" r:id="rId43"/>
    <p:sldId id="270" r:id="rId44"/>
    <p:sldId id="597" r:id="rId45"/>
  </p:sldIdLst>
  <p:sldSz cx="9144000" cy="6858000" type="screen4x3"/>
  <p:notesSz cx="7099300" cy="10234613"/>
  <p:defaultTextStyle>
    <a:defPPr>
      <a:defRPr lang="cs-CZ"/>
    </a:defPPr>
    <a:lvl1pPr algn="l" rtl="0" fontAlgn="base">
      <a:spcBef>
        <a:spcPct val="50000"/>
      </a:spcBef>
      <a:spcAft>
        <a:spcPct val="0"/>
      </a:spcAft>
      <a:defRPr sz="15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5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5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5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5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5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5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5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5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9B1E"/>
    <a:srgbClr val="FF9933"/>
    <a:srgbClr val="0033CC"/>
    <a:srgbClr val="E39E21"/>
    <a:srgbClr val="F9EACF"/>
    <a:srgbClr val="AB980D"/>
    <a:srgbClr val="EFC93F"/>
    <a:srgbClr val="F4DA7C"/>
    <a:srgbClr val="CEB310"/>
    <a:srgbClr val="F3D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6025" autoAdjust="0"/>
    <p:restoredTop sz="90888" autoAdjust="0"/>
  </p:normalViewPr>
  <p:slideViewPr>
    <p:cSldViewPr>
      <p:cViewPr varScale="1">
        <p:scale>
          <a:sx n="93" d="100"/>
          <a:sy n="93" d="100"/>
        </p:scale>
        <p:origin x="129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AE249BDF-7D3B-4501-89DC-43BEEE2C67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0088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defRPr sz="1300" b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defRPr sz="1300" b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defRPr sz="1300" b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defRPr sz="1300" b="0"/>
            </a:lvl1pPr>
          </a:lstStyle>
          <a:p>
            <a:pPr>
              <a:defRPr/>
            </a:pPr>
            <a:fld id="{B0E8C39F-53F9-4883-977E-872329D1966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1271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457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>
              <a:latin typeface="Times New Roman" pitchFamily="18" charset="0"/>
            </a:endParaRPr>
          </a:p>
        </p:txBody>
      </p:sp>
      <p:sp>
        <p:nvSpPr>
          <p:cNvPr id="24580" name="Zástupný symbol pro číslo snímku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2D70D05E-A030-4441-BE8C-E07FF84FCD4E}" type="slidenum">
              <a:rPr lang="cs-CZ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</a:t>
            </a:fld>
            <a:endParaRPr lang="cs-CZ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764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E8C39F-53F9-4883-977E-872329D1966B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5414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85863" y="700088"/>
            <a:ext cx="4651375" cy="34893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C890E5EC-1323-4185-8A28-A36F4B8E59E5}" type="slidenum">
              <a:rPr lang="cs-CZ" smtClean="0"/>
              <a:pPr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4716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85863" y="700088"/>
            <a:ext cx="4651375" cy="34893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C890E5EC-1323-4185-8A28-A36F4B8E59E5}" type="slidenum">
              <a:rPr lang="cs-CZ" smtClean="0"/>
              <a:pPr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1335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32013" cy="3635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idx="11"/>
          </p:nvPr>
        </p:nvSpPr>
        <p:spPr>
          <a:xfrm>
            <a:off x="3124200" y="6356350"/>
            <a:ext cx="2894013" cy="3635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idx="12"/>
          </p:nvPr>
        </p:nvSpPr>
        <p:spPr>
          <a:xfrm>
            <a:off x="6553200" y="6356350"/>
            <a:ext cx="2132013" cy="3635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0F41E-6AF9-4C24-B765-87A5B50E7BC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Zástupný symbol pro datum 3"/>
          <p:cNvSpPr txBox="1">
            <a:spLocks/>
          </p:cNvSpPr>
          <p:nvPr/>
        </p:nvSpPr>
        <p:spPr bwMode="auto">
          <a:xfrm>
            <a:off x="457200" y="6356350"/>
            <a:ext cx="2132013" cy="3635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49263" rtl="0" eaLnBrk="1" fontAlgn="base" latinLnBrk="0" hangingPunct="1">
              <a:lnSpc>
                <a:spcPct val="102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</a:tabLst>
              <a:defRPr/>
            </a:pPr>
            <a:r>
              <a: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13.4.2010</a:t>
            </a:r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00788"/>
            <a:ext cx="9144000" cy="557212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</p:pic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7091363" y="6372225"/>
            <a:ext cx="1857375" cy="400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 hangingPunct="1">
              <a:lnSpc>
                <a:spcPct val="102000"/>
              </a:lnSpc>
              <a:tabLst>
                <a:tab pos="723900" algn="l"/>
                <a:tab pos="1447800" algn="l"/>
              </a:tabLst>
            </a:pPr>
            <a:r>
              <a:rPr lang="cs-CZ" sz="2200" b="1" dirty="0">
                <a:solidFill>
                  <a:srgbClr val="000000"/>
                </a:solidFill>
                <a:latin typeface="Calibri" charset="0"/>
                <a:ea typeface="Lucida Sans Unicode" charset="0"/>
                <a:cs typeface="Lucida Sans Unicode" charset="0"/>
              </a:rPr>
              <a:t>www.eso9.cz</a:t>
            </a: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00225" y="2363788"/>
            <a:ext cx="5580063" cy="1244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4" cstate="print"/>
          <a:srcRect l="42698" t="22129"/>
          <a:stretch>
            <a:fillRect/>
          </a:stretch>
        </p:blipFill>
        <p:spPr bwMode="auto">
          <a:xfrm>
            <a:off x="1533" y="-4831"/>
            <a:ext cx="825555" cy="1262011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cut/>
      </p:transition>
    </mc:Choice>
    <mc:Fallback xmlns="">
      <p:transition advClick="0" advTm="1000"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+Odráž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228013" cy="998536"/>
          </a:xfrm>
          <a:prstGeom prst="rect">
            <a:avLst/>
          </a:prstGeom>
        </p:spPr>
        <p:txBody>
          <a:bodyPr/>
          <a:lstStyle>
            <a:lvl1pPr>
              <a:defRPr sz="4800" b="1" i="0" baseline="0">
                <a:solidFill>
                  <a:srgbClr val="FA9B1E"/>
                </a:solidFill>
                <a:latin typeface="Calibri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457200" y="2571744"/>
            <a:ext cx="8228013" cy="3552831"/>
          </a:xfrm>
          <a:prstGeom prst="rect">
            <a:avLst/>
          </a:prstGeom>
        </p:spPr>
        <p:txBody>
          <a:bodyPr/>
          <a:lstStyle>
            <a:lvl1pPr>
              <a:buClr>
                <a:srgbClr val="FA9B1E"/>
              </a:buClr>
              <a:buFont typeface="Arial" pitchFamily="34" charset="0"/>
              <a:buChar char="•"/>
              <a:defRPr baseline="0">
                <a:latin typeface="Calibri" pitchFamily="34" charset="0"/>
              </a:defRPr>
            </a:lvl1pPr>
          </a:lstStyle>
          <a:p>
            <a:pPr lvl="0"/>
            <a:r>
              <a:rPr lang="cs-CZ" dirty="0"/>
              <a:t>Bod 1</a:t>
            </a:r>
          </a:p>
          <a:p>
            <a:pPr lvl="0"/>
            <a:r>
              <a:rPr lang="cs-CZ" dirty="0"/>
              <a:t>Bod 2</a:t>
            </a:r>
          </a:p>
          <a:p>
            <a:pPr lvl="0"/>
            <a:endParaRPr lang="cs-CZ" dirty="0"/>
          </a:p>
          <a:p>
            <a:pPr lvl="0"/>
            <a:endParaRPr lang="cs-CZ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258763"/>
            <a:ext cx="2879725" cy="641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 cstate="print"/>
          <a:srcRect l="42137" t="22632"/>
          <a:stretch>
            <a:fillRect/>
          </a:stretch>
        </p:blipFill>
        <p:spPr bwMode="auto">
          <a:xfrm>
            <a:off x="-6062" y="2406"/>
            <a:ext cx="833150" cy="12564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8" name="Picture 6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258763"/>
            <a:ext cx="2879725" cy="641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3" cstate="print"/>
          <a:srcRect l="42137" t="22632"/>
          <a:stretch>
            <a:fillRect/>
          </a:stretch>
        </p:blipFill>
        <p:spPr bwMode="auto">
          <a:xfrm>
            <a:off x="-6062" y="2406"/>
            <a:ext cx="833150" cy="12564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cut/>
      </p:transition>
    </mc:Choice>
    <mc:Fallback xmlns="">
      <p:transition advClick="0" advTm="1000"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adpis+Odráž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228013" cy="998536"/>
          </a:xfrm>
          <a:prstGeom prst="rect">
            <a:avLst/>
          </a:prstGeom>
        </p:spPr>
        <p:txBody>
          <a:bodyPr/>
          <a:lstStyle>
            <a:lvl1pPr>
              <a:defRPr sz="4800" b="1" i="0" baseline="0">
                <a:solidFill>
                  <a:srgbClr val="FA9B1E"/>
                </a:solidFill>
                <a:latin typeface="Calibri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457200" y="2571744"/>
            <a:ext cx="8228013" cy="3552831"/>
          </a:xfrm>
          <a:prstGeom prst="rect">
            <a:avLst/>
          </a:prstGeom>
        </p:spPr>
        <p:txBody>
          <a:bodyPr/>
          <a:lstStyle>
            <a:lvl1pPr>
              <a:buClr>
                <a:srgbClr val="FA9B1E"/>
              </a:buClr>
              <a:buFont typeface="Arial" pitchFamily="34" charset="0"/>
              <a:buChar char="•"/>
              <a:defRPr baseline="0">
                <a:latin typeface="Calibri" pitchFamily="34" charset="0"/>
              </a:defRPr>
            </a:lvl1pPr>
          </a:lstStyle>
          <a:p>
            <a:pPr lvl="0"/>
            <a:r>
              <a:rPr lang="cs-CZ" dirty="0"/>
              <a:t>Bod 1</a:t>
            </a:r>
          </a:p>
          <a:p>
            <a:pPr lvl="0"/>
            <a:r>
              <a:rPr lang="cs-CZ" dirty="0"/>
              <a:t>Bod 2</a:t>
            </a:r>
          </a:p>
          <a:p>
            <a:pPr lvl="0"/>
            <a:endParaRPr lang="cs-CZ" dirty="0"/>
          </a:p>
          <a:p>
            <a:pPr lvl="0"/>
            <a:endParaRPr lang="cs-CZ" dirty="0"/>
          </a:p>
        </p:txBody>
      </p:sp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258763"/>
            <a:ext cx="2879725" cy="641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9" name="Picture 4"/>
          <p:cNvPicPr>
            <a:picLocks noChangeAspect="1" noChangeArrowheads="1"/>
          </p:cNvPicPr>
          <p:nvPr userDrawn="1"/>
        </p:nvPicPr>
        <p:blipFill>
          <a:blip r:embed="rId3" cstate="print"/>
          <a:srcRect l="42137" t="22632"/>
          <a:stretch>
            <a:fillRect/>
          </a:stretch>
        </p:blipFill>
        <p:spPr bwMode="auto">
          <a:xfrm>
            <a:off x="-6062" y="2406"/>
            <a:ext cx="833150" cy="12564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cut/>
      </p:transition>
    </mc:Choice>
    <mc:Fallback xmlns="">
      <p:transition advClick="0" advTm="1000"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228013" cy="998536"/>
          </a:xfrm>
          <a:prstGeom prst="rect">
            <a:avLst/>
          </a:prstGeom>
        </p:spPr>
        <p:txBody>
          <a:bodyPr/>
          <a:lstStyle>
            <a:lvl1pPr>
              <a:defRPr sz="4800" b="1" i="0" baseline="0">
                <a:solidFill>
                  <a:srgbClr val="FA9B1E"/>
                </a:solidFill>
                <a:latin typeface="Calibri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571744"/>
            <a:ext cx="8228013" cy="3552831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Calibri" pitchFamily="34" charset="0"/>
              </a:defRPr>
            </a:lvl1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258763"/>
            <a:ext cx="2879725" cy="641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 cstate="print"/>
          <a:srcRect l="42137" t="22632"/>
          <a:stretch>
            <a:fillRect/>
          </a:stretch>
        </p:blipFill>
        <p:spPr bwMode="auto">
          <a:xfrm>
            <a:off x="-6062" y="2406"/>
            <a:ext cx="833150" cy="12564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cut/>
      </p:transition>
    </mc:Choice>
    <mc:Fallback xmlns="">
      <p:transition advClick="0" advTm="1000"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258763"/>
            <a:ext cx="2879725" cy="641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 l="42137" t="22632"/>
          <a:stretch>
            <a:fillRect/>
          </a:stretch>
        </p:blipFill>
        <p:spPr bwMode="auto">
          <a:xfrm>
            <a:off x="-6062" y="2406"/>
            <a:ext cx="833150" cy="12564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cut/>
      </p:transition>
    </mc:Choice>
    <mc:Fallback xmlns="">
      <p:transition advClick="0" advTm="1000"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643182"/>
            <a:ext cx="4037013" cy="348139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6613" y="2643182"/>
            <a:ext cx="4038600" cy="348139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8" name="Nadpis 1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228013" cy="998536"/>
          </a:xfrm>
          <a:prstGeom prst="rect">
            <a:avLst/>
          </a:prstGeom>
        </p:spPr>
        <p:txBody>
          <a:bodyPr/>
          <a:lstStyle>
            <a:lvl1pPr>
              <a:defRPr sz="4800" b="1" i="0" baseline="0">
                <a:solidFill>
                  <a:srgbClr val="FA9B1E"/>
                </a:solidFill>
                <a:latin typeface="Calibri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258763"/>
            <a:ext cx="2879725" cy="641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 l="42137" t="22632"/>
          <a:stretch>
            <a:fillRect/>
          </a:stretch>
        </p:blipFill>
        <p:spPr bwMode="auto">
          <a:xfrm>
            <a:off x="-6062" y="2406"/>
            <a:ext cx="833150" cy="12564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cut/>
      </p:transition>
    </mc:Choice>
    <mc:Fallback xmlns="">
      <p:transition advClick="0" advTm="1000"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2214554"/>
            <a:ext cx="4040188" cy="78581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000371"/>
            <a:ext cx="4040188" cy="312579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2214554"/>
            <a:ext cx="4041775" cy="78581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3000371"/>
            <a:ext cx="4041775" cy="312579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0" name="Nadpis 1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228013" cy="857256"/>
          </a:xfrm>
          <a:prstGeom prst="rect">
            <a:avLst/>
          </a:prstGeom>
        </p:spPr>
        <p:txBody>
          <a:bodyPr/>
          <a:lstStyle>
            <a:lvl1pPr>
              <a:defRPr sz="4800" b="1" i="0" baseline="0">
                <a:solidFill>
                  <a:srgbClr val="FA9B1E"/>
                </a:solidFill>
                <a:latin typeface="Calibri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258763"/>
            <a:ext cx="2879725" cy="641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 cstate="print"/>
          <a:srcRect l="42137" t="22632"/>
          <a:stretch>
            <a:fillRect/>
          </a:stretch>
        </p:blipFill>
        <p:spPr bwMode="auto">
          <a:xfrm>
            <a:off x="-6062" y="2406"/>
            <a:ext cx="833150" cy="12564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cut/>
      </p:transition>
    </mc:Choice>
    <mc:Fallback xmlns="">
      <p:transition advClick="0" advTm="1000"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228013" cy="998536"/>
          </a:xfrm>
          <a:prstGeom prst="rect">
            <a:avLst/>
          </a:prstGeom>
        </p:spPr>
        <p:txBody>
          <a:bodyPr/>
          <a:lstStyle>
            <a:lvl1pPr>
              <a:defRPr sz="4800" b="1" i="0" baseline="0">
                <a:solidFill>
                  <a:srgbClr val="FA9B1E"/>
                </a:solidFill>
                <a:latin typeface="Calibri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258763"/>
            <a:ext cx="2879725" cy="641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 l="42137" t="22632"/>
          <a:stretch>
            <a:fillRect/>
          </a:stretch>
        </p:blipFill>
        <p:spPr bwMode="auto">
          <a:xfrm>
            <a:off x="-6062" y="2406"/>
            <a:ext cx="833150" cy="12564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cut/>
      </p:transition>
    </mc:Choice>
    <mc:Fallback xmlns="">
      <p:transition advClick="0" advTm="1000"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258763"/>
            <a:ext cx="2879725" cy="641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/>
          <a:srcRect l="42137" t="22632"/>
          <a:stretch>
            <a:fillRect/>
          </a:stretch>
        </p:blipFill>
        <p:spPr bwMode="auto">
          <a:xfrm>
            <a:off x="-6062" y="2406"/>
            <a:ext cx="833150" cy="12564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cut/>
      </p:transition>
    </mc:Choice>
    <mc:Fallback xmlns="">
      <p:transition advClick="0" advTm="1000"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3008313" cy="185738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000108"/>
            <a:ext cx="5111750" cy="512605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2857496"/>
            <a:ext cx="3008313" cy="32686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258763"/>
            <a:ext cx="2879725" cy="641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 l="42137" t="22632"/>
          <a:stretch>
            <a:fillRect/>
          </a:stretch>
        </p:blipFill>
        <p:spPr bwMode="auto">
          <a:xfrm>
            <a:off x="-6062" y="2406"/>
            <a:ext cx="833150" cy="12564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cut/>
      </p:transition>
    </mc:Choice>
    <mc:Fallback xmlns="">
      <p:transition advClick="0" advTm="1000"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071545"/>
            <a:ext cx="5486400" cy="36560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Klepnutím na ikonu přidáte obrázek.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258763"/>
            <a:ext cx="2879725" cy="641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 l="42137" t="22632"/>
          <a:stretch>
            <a:fillRect/>
          </a:stretch>
        </p:blipFill>
        <p:spPr bwMode="auto">
          <a:xfrm>
            <a:off x="-6062" y="2406"/>
            <a:ext cx="833150" cy="12564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cut/>
      </p:transition>
    </mc:Choice>
    <mc:Fallback xmlns="">
      <p:transition advClick="0" advTm="1000"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datum 3"/>
          <p:cNvSpPr>
            <a:spLocks noGrp="1"/>
          </p:cNvSpPr>
          <p:nvPr>
            <p:ph type="dt" idx="2"/>
          </p:nvPr>
        </p:nvSpPr>
        <p:spPr>
          <a:xfrm>
            <a:off x="457200" y="6356350"/>
            <a:ext cx="2132013" cy="36353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idx="3"/>
          </p:nvPr>
        </p:nvSpPr>
        <p:spPr>
          <a:xfrm>
            <a:off x="3124200" y="6356350"/>
            <a:ext cx="2894013" cy="36353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cs-CZ"/>
          </a:p>
        </p:txBody>
      </p:sp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300788"/>
            <a:ext cx="9144000" cy="557212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7091363" y="6372225"/>
            <a:ext cx="1857375" cy="400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 hangingPunct="1">
              <a:lnSpc>
                <a:spcPct val="102000"/>
              </a:lnSpc>
              <a:tabLst>
                <a:tab pos="723900" algn="l"/>
                <a:tab pos="1447800" algn="l"/>
              </a:tabLst>
            </a:pPr>
            <a:r>
              <a:rPr lang="cs-CZ" sz="2200" b="1" dirty="0">
                <a:solidFill>
                  <a:srgbClr val="000000"/>
                </a:solidFill>
                <a:latin typeface="Calibri" charset="0"/>
                <a:ea typeface="Lucida Sans Unicode" charset="0"/>
                <a:cs typeface="Lucida Sans Unicode" charset="0"/>
              </a:rPr>
              <a:t>www.eso9.cz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1000">
        <p:cut/>
      </p:transition>
    </mc:Choice>
    <mc:Fallback xmlns="">
      <p:transition advClick="0" advTm="1000">
        <p:cut/>
      </p:transition>
    </mc:Fallback>
  </mc:AlternateContent>
  <p:txStyles>
    <p:titleStyle>
      <a:lvl1pPr algn="l" defTabSz="449263" rtl="0" eaLnBrk="1" fontAlgn="base" hangingPunct="1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eaLnBrk="1" fontAlgn="base" hangingPunct="1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2pPr>
      <a:lvl3pPr marL="1143000" indent="-228600" algn="l" defTabSz="449263" rtl="0" eaLnBrk="1" fontAlgn="base" hangingPunct="1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3pPr>
      <a:lvl4pPr marL="1600200" indent="-228600" algn="l" defTabSz="449263" rtl="0" eaLnBrk="1" fontAlgn="base" hangingPunct="1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4pPr>
      <a:lvl5pPr marL="2057400" indent="-228600" algn="l" defTabSz="449263" rtl="0" eaLnBrk="1" fontAlgn="base" hangingPunct="1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5pPr>
      <a:lvl6pPr marL="2514600" indent="-228600" algn="l" defTabSz="449263" rtl="0" eaLnBrk="1" fontAlgn="base" hangingPunct="1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6pPr>
      <a:lvl7pPr marL="2971800" indent="-228600" algn="l" defTabSz="449263" rtl="0" eaLnBrk="1" fontAlgn="base" hangingPunct="1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7pPr>
      <a:lvl8pPr marL="3429000" indent="-228600" algn="l" defTabSz="449263" rtl="0" eaLnBrk="1" fontAlgn="base" hangingPunct="1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8pPr>
      <a:lvl9pPr marL="3886200" indent="-228600" algn="l" defTabSz="449263" rtl="0" eaLnBrk="1" fontAlgn="base" hangingPunct="1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9pPr>
    </p:titleStyle>
    <p:bodyStyle>
      <a:lvl1pPr marL="342900" indent="-342900" algn="l" defTabSz="449263" rtl="0" eaLnBrk="1" fontAlgn="base" hangingPunct="1">
        <a:lnSpc>
          <a:spcPct val="10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lnSpc>
          <a:spcPct val="10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lnSpc>
          <a:spcPct val="10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lnSpc>
          <a:spcPct val="10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1" fontAlgn="base" hangingPunct="1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1" fontAlgn="base" hangingPunct="1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1" fontAlgn="base" hangingPunct="1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1" fontAlgn="base" hangingPunct="1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1323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cut/>
      </p:transition>
    </mc:Choice>
    <mc:Fallback xmlns="">
      <p:transition advClick="0" advTm="1000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692424"/>
            <a:ext cx="818517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Legislativní rámec v ČR</a:t>
            </a:r>
          </a:p>
          <a:p>
            <a:r>
              <a:rPr lang="cs-CZ" sz="2000" dirty="0"/>
              <a:t>Zákon o archivnictví a spisové službě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podle něj vlastně neřešíme „Archiv“, ale „Spisovnu“</a:t>
            </a:r>
          </a:p>
          <a:p>
            <a:pPr lvl="1"/>
            <a:r>
              <a:rPr lang="cs-CZ" sz="1600" b="0" dirty="0"/>
              <a:t>	Archiv = místo, kam se ukládá to, čemu uběhla skartační lhůta a nemá být 	skartováno</a:t>
            </a:r>
          </a:p>
          <a:p>
            <a:pPr marL="342900" indent="-342900">
              <a:buFontTx/>
              <a:buChar char="-"/>
            </a:pPr>
            <a:r>
              <a:rPr lang="cs-CZ" sz="2000" b="0" dirty="0" err="1"/>
              <a:t>eSSL</a:t>
            </a:r>
            <a:r>
              <a:rPr lang="cs-CZ" sz="2000" b="0" dirty="0"/>
              <a:t> = elektronická spisová služba, specializované SW (pro veřejnoprávní subjekty musí být </a:t>
            </a:r>
            <a:r>
              <a:rPr lang="cs-CZ" sz="2000" b="0" dirty="0" err="1"/>
              <a:t>eSSL</a:t>
            </a:r>
            <a:r>
              <a:rPr lang="cs-CZ" sz="2000" b="0" dirty="0"/>
              <a:t> atestovaný)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Skartační lhůty jednotlivých druhů písemností stanovují specializované zákony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Stanovuje povinnost nabídnout dokumenty Archivu před jejich skartací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7281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692424"/>
            <a:ext cx="818517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Vnitrofiremní rámec</a:t>
            </a:r>
          </a:p>
          <a:p>
            <a:r>
              <a:rPr lang="cs-CZ" sz="2000" dirty="0"/>
              <a:t>Vnitrofiremní směrnice </a:t>
            </a:r>
            <a:r>
              <a:rPr lang="cs-CZ" sz="2000" b="0" dirty="0"/>
              <a:t>popisující vznik digitálních dokladů a nakládání s nimi: </a:t>
            </a:r>
          </a:p>
          <a:p>
            <a:r>
              <a:rPr lang="cs-CZ" sz="2000" b="0" dirty="0"/>
              <a:t>Proces odeslání / přijetí písemností</a:t>
            </a:r>
          </a:p>
          <a:p>
            <a:pPr marL="342900" indent="-342900">
              <a:buFontTx/>
              <a:buChar char="-"/>
            </a:pPr>
            <a:r>
              <a:rPr lang="cs-CZ" sz="1600" b="0" dirty="0"/>
              <a:t>Osoby odpovědné za zpracování dokladů a záznamů, kompetence</a:t>
            </a:r>
          </a:p>
          <a:p>
            <a:pPr marL="342900" indent="-342900">
              <a:buFontTx/>
              <a:buChar char="-"/>
            </a:pPr>
            <a:r>
              <a:rPr lang="cs-CZ" sz="1600" b="0" dirty="0"/>
              <a:t>Způsoby převodu do digitální podoby a související postupy</a:t>
            </a:r>
          </a:p>
          <a:p>
            <a:pPr marL="342900" indent="-342900">
              <a:buFontTx/>
              <a:buChar char="-"/>
            </a:pPr>
            <a:r>
              <a:rPr lang="cs-CZ" sz="1600" b="0" dirty="0"/>
              <a:t>Používané formáty, zajištění shody</a:t>
            </a:r>
          </a:p>
          <a:p>
            <a:pPr marL="342900" indent="-342900">
              <a:buFontTx/>
              <a:buChar char="-"/>
            </a:pPr>
            <a:r>
              <a:rPr lang="cs-CZ" sz="1600" b="0" dirty="0"/>
              <a:t>Použité nástroje, hardware a software</a:t>
            </a:r>
          </a:p>
          <a:p>
            <a:r>
              <a:rPr lang="cs-CZ" sz="2000" b="0" dirty="0"/>
              <a:t>Kontrolní postupy (auditing)</a:t>
            </a:r>
          </a:p>
          <a:p>
            <a:r>
              <a:rPr lang="cs-CZ" sz="2000" b="0" dirty="0"/>
              <a:t>Archivace a zabezpečení</a:t>
            </a:r>
          </a:p>
          <a:p>
            <a:pPr marL="342900" indent="-342900">
              <a:buFontTx/>
              <a:buChar char="-"/>
            </a:pPr>
            <a:endParaRPr lang="cs-CZ" sz="2000" b="0" dirty="0"/>
          </a:p>
          <a:p>
            <a:r>
              <a:rPr lang="cs-CZ" sz="2000" b="0" dirty="0"/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09701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692424"/>
            <a:ext cx="818517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Prakticky to znamená</a:t>
            </a:r>
          </a:p>
          <a:p>
            <a:r>
              <a:rPr lang="cs-CZ" sz="2000" b="0" dirty="0"/>
              <a:t>Dokument v digitálním archivu musí splňovat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Čitelnost lidským okem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Neporušenost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Prokazatelný původ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18984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692424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Prakticky to znamená</a:t>
            </a:r>
          </a:p>
          <a:p>
            <a:r>
              <a:rPr lang="cs-CZ" sz="2000" b="0" dirty="0"/>
              <a:t>Při ukládání digitálních písemností se doporučuje: 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Uchovávat i data prokazující věrohodnost původu daňového dokladu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A data prokazující neporušenost obsahu dokladu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Nepřetržitý dálkový přístup k digitalizovaným dokladům (24/7)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Při digitalizaci dokladu uchovat i tzv. „auditní stopu“ (k faktuře dodací list, objednávku, smlouvu, i KH DPH je auditní stopa) 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Při používání datové schránky stahovat a archivovat nejen dokument, ale celou zprávu (ZFO)</a:t>
            </a:r>
          </a:p>
          <a:p>
            <a:pPr marL="342900" indent="-342900">
              <a:buFontTx/>
              <a:buChar char="-"/>
            </a:pPr>
            <a:endParaRPr lang="cs-CZ" sz="2000" b="0" dirty="0"/>
          </a:p>
          <a:p>
            <a:r>
              <a:rPr lang="cs-CZ" sz="2000" b="0" dirty="0"/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73452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692424"/>
            <a:ext cx="8532441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Prakticky to znamená</a:t>
            </a:r>
          </a:p>
          <a:p>
            <a:r>
              <a:rPr lang="cs-CZ" sz="2000" b="0" dirty="0"/>
              <a:t>Pro převod papírového dokladu do digitální podoby </a:t>
            </a:r>
          </a:p>
          <a:p>
            <a:r>
              <a:rPr lang="cs-CZ" sz="1800" b="0" i="1" dirty="0">
                <a:solidFill>
                  <a:srgbClr val="FF9933"/>
                </a:solidFill>
              </a:rPr>
              <a:t>„ … účetní jednotka je povinna zajistit, že obsah účetního záznamu v nové formě je </a:t>
            </a:r>
            <a:r>
              <a:rPr lang="cs-CZ" sz="1800" i="1" dirty="0">
                <a:solidFill>
                  <a:srgbClr val="FF9933"/>
                </a:solidFill>
              </a:rPr>
              <a:t>shodný</a:t>
            </a:r>
            <a:r>
              <a:rPr lang="cs-CZ" sz="1800" b="0" i="1" dirty="0">
                <a:solidFill>
                  <a:srgbClr val="FF9933"/>
                </a:solidFill>
              </a:rPr>
              <a:t> s obsahem účetního záznamu v původní formě …“</a:t>
            </a:r>
          </a:p>
          <a:p>
            <a:pPr marL="342900" indent="-342900">
              <a:buFontTx/>
              <a:buChar char="-"/>
            </a:pPr>
            <a:r>
              <a:rPr lang="cs-CZ" sz="2000" dirty="0"/>
              <a:t>Není zákonem vyžadován žádný elektronický podpis </a:t>
            </a:r>
            <a:r>
              <a:rPr lang="cs-CZ" sz="2000" b="0" dirty="0"/>
              <a:t>(zodpovědnost a postupy jsou popsány ve firemní směrnici)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Nezapomenout v směrnici na skartaci původně papírového dokumentu (zejména ty, kde není uvedený odběratel, např. pro účtenky za drobné nákupy nebo tankování)</a:t>
            </a:r>
          </a:p>
          <a:p>
            <a:pPr marL="342900" indent="-342900">
              <a:buFontTx/>
              <a:buChar char="-"/>
            </a:pPr>
            <a:endParaRPr lang="cs-CZ" sz="2000" b="0" dirty="0"/>
          </a:p>
          <a:p>
            <a:r>
              <a:rPr lang="cs-CZ" sz="2000" b="0" dirty="0"/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8312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DMS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692424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lnSpc>
                <a:spcPct val="150000"/>
              </a:lnSpc>
              <a:spcAft>
                <a:spcPts val="600"/>
              </a:spcAft>
            </a:pPr>
            <a:r>
              <a:rPr lang="cs-CZ" sz="2000" b="0" dirty="0"/>
              <a:t>DMS = </a:t>
            </a:r>
            <a:r>
              <a:rPr lang="cs-CZ" sz="2000" b="0" dirty="0" err="1"/>
              <a:t>Document</a:t>
            </a:r>
            <a:r>
              <a:rPr lang="cs-CZ" sz="2000" b="0" dirty="0"/>
              <a:t> management </a:t>
            </a:r>
            <a:r>
              <a:rPr lang="cs-CZ" sz="2000" b="0" dirty="0" err="1"/>
              <a:t>system</a:t>
            </a:r>
            <a:br>
              <a:rPr lang="cs-CZ" sz="2400" dirty="0">
                <a:solidFill>
                  <a:srgbClr val="FA9B1E"/>
                </a:solidFill>
              </a:rPr>
            </a:br>
            <a:r>
              <a:rPr lang="cs-CZ" sz="2400" dirty="0">
                <a:solidFill>
                  <a:srgbClr val="FA9B1E"/>
                </a:solidFill>
              </a:rPr>
              <a:t>Dokumentová databáze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accent4"/>
                </a:solidFill>
              </a:rPr>
              <a:t>Každá aplikace ESO9 pracuje s 3 databázemi: produkční, logovací a dokumentovou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accent4"/>
                </a:solidFill>
              </a:rPr>
              <a:t>Dokumentová </a:t>
            </a:r>
            <a:r>
              <a:rPr lang="cs-CZ" sz="2000" b="0" dirty="0" err="1">
                <a:solidFill>
                  <a:schemeClr val="accent4"/>
                </a:solidFill>
              </a:rPr>
              <a:t>db</a:t>
            </a:r>
            <a:r>
              <a:rPr lang="cs-CZ" sz="2000" b="0" dirty="0">
                <a:solidFill>
                  <a:schemeClr val="accent4"/>
                </a:solidFill>
              </a:rPr>
              <a:t> umožňuje ukládat soubory (obrázky, tabulky, textové) se jménem souboru a jednoznačným identifikátorem </a:t>
            </a:r>
            <a:r>
              <a:rPr lang="cs-CZ" sz="1600" b="0" dirty="0">
                <a:solidFill>
                  <a:schemeClr val="accent4"/>
                </a:solidFill>
              </a:rPr>
              <a:t>(FILEGUID, textový řetězec 40 znaků)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accent4"/>
                </a:solidFill>
              </a:rPr>
              <a:t>Tento identifikátor se využívá v některých tabulkách produkční DB pro propojení záznamu dané tabulky a uloženého souboru</a:t>
            </a:r>
          </a:p>
          <a:p>
            <a:endParaRPr lang="cs-CZ" sz="2000" b="0" dirty="0"/>
          </a:p>
          <a:p>
            <a:r>
              <a:rPr lang="cs-CZ" sz="2000" b="0" dirty="0"/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89732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DMS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692424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FA9B1E"/>
                </a:solidFill>
              </a:rPr>
              <a:t>V produkční databázi </a:t>
            </a:r>
          </a:p>
          <a:p>
            <a:r>
              <a:rPr lang="cs-CZ" sz="2000" b="0" dirty="0"/>
              <a:t>Sloupec obsahující FILEGUID je součástí tabulek </a:t>
            </a:r>
            <a:r>
              <a:rPr lang="cs-CZ" sz="2000" dirty="0"/>
              <a:t>Poznámky k … </a:t>
            </a:r>
            <a:r>
              <a:rPr lang="cs-CZ" sz="1600" b="0" dirty="0"/>
              <a:t>(hlavičkám dokladů, složkám, subjektům, zboží, uživatelům, …)</a:t>
            </a:r>
          </a:p>
          <a:p>
            <a:r>
              <a:rPr lang="cs-CZ" sz="2000" b="0" dirty="0"/>
              <a:t>To je „staré“ řešení, novější využívá tabulek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FA9B1E"/>
                </a:solidFill>
              </a:rPr>
              <a:t>DOKUMENT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FA9B1E"/>
                </a:solidFill>
              </a:rPr>
              <a:t>DOKUMENT_VAZBA</a:t>
            </a:r>
          </a:p>
          <a:p>
            <a:br>
              <a:rPr lang="cs-CZ" sz="1600" b="0" dirty="0"/>
            </a:br>
            <a:r>
              <a:rPr lang="cs-CZ" sz="1600" b="0" dirty="0"/>
              <a:t>DOKUMENT obsahuje FILEGUID, tj. identifikaci souboru v dokumentové DB</a:t>
            </a:r>
          </a:p>
          <a:p>
            <a:r>
              <a:rPr lang="cs-CZ" sz="1600" b="0" dirty="0"/>
              <a:t>DOKUMENT_VAZBA propojuje DOKUMENT na záznam kterékoliv tabulky v produkční databázi</a:t>
            </a:r>
          </a:p>
          <a:p>
            <a:r>
              <a:rPr lang="cs-CZ" sz="1600" b="0" dirty="0"/>
              <a:t>Jeden DOKUMENT tak může být připojen k více záznamům různých tabulek, přičemž samotný soubor je v dokumentové DB jen jednou.</a:t>
            </a:r>
          </a:p>
          <a:p>
            <a:endParaRPr lang="cs-CZ" sz="2000" b="0" dirty="0"/>
          </a:p>
          <a:p>
            <a:r>
              <a:rPr lang="cs-CZ" sz="2000" b="0" dirty="0"/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71273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DMS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692424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lnSpc>
                <a:spcPct val="150000"/>
              </a:lnSpc>
              <a:spcAft>
                <a:spcPts val="600"/>
              </a:spcAft>
            </a:pPr>
            <a:r>
              <a:rPr lang="cs-CZ" sz="2000" dirty="0">
                <a:solidFill>
                  <a:srgbClr val="FA9B1E"/>
                </a:solidFill>
              </a:rPr>
              <a:t>Příklad </a:t>
            </a:r>
          </a:p>
          <a:p>
            <a:pPr marL="0" indent="0">
              <a:spcAft>
                <a:spcPts val="600"/>
              </a:spcAft>
            </a:pPr>
            <a:r>
              <a:rPr lang="cs-CZ" sz="2000" b="0" dirty="0">
                <a:solidFill>
                  <a:schemeClr val="accent4"/>
                </a:solidFill>
              </a:rPr>
              <a:t>Certifikát ke zboží, které nakupujeme a prodáváme.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chemeClr val="accent4"/>
                </a:solidFill>
              </a:rPr>
              <a:t>Připojený ke kartě zboží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chemeClr val="accent4"/>
                </a:solidFill>
              </a:rPr>
              <a:t>Připojený k subjektu dodavatele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chemeClr val="accent4"/>
                </a:solidFill>
              </a:rPr>
              <a:t>Chceme jej připojit k prodejním dokladům: </a:t>
            </a:r>
          </a:p>
          <a:p>
            <a:pPr lvl="1">
              <a:spcAft>
                <a:spcPts val="600"/>
              </a:spcAft>
            </a:pPr>
            <a:r>
              <a:rPr lang="cs-CZ" sz="1800" b="0" dirty="0">
                <a:solidFill>
                  <a:schemeClr val="accent4"/>
                </a:solidFill>
              </a:rPr>
              <a:t>	- ke každé prodejní objednávce</a:t>
            </a:r>
          </a:p>
          <a:p>
            <a:pPr lvl="1">
              <a:spcAft>
                <a:spcPts val="600"/>
              </a:spcAft>
            </a:pPr>
            <a:r>
              <a:rPr lang="cs-CZ" sz="1800" b="0" dirty="0">
                <a:solidFill>
                  <a:schemeClr val="accent4"/>
                </a:solidFill>
              </a:rPr>
              <a:t>	- ke každé skladové výdejce (tj. dodacímu listu)</a:t>
            </a:r>
          </a:p>
          <a:p>
            <a:pPr lvl="1">
              <a:spcAft>
                <a:spcPts val="600"/>
              </a:spcAft>
            </a:pPr>
            <a:r>
              <a:rPr lang="cs-CZ" sz="1800" b="0" dirty="0">
                <a:solidFill>
                  <a:schemeClr val="accent4"/>
                </a:solidFill>
              </a:rPr>
              <a:t>	- ke každé faktuře vydané při prodeji daného zboží</a:t>
            </a:r>
          </a:p>
          <a:p>
            <a:endParaRPr lang="cs-CZ" sz="1800" b="0" dirty="0"/>
          </a:p>
          <a:p>
            <a:r>
              <a:rPr lang="cs-CZ" sz="2000" b="0" dirty="0"/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76704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DMS v ESO9</a:t>
            </a:r>
            <a:br>
              <a:rPr lang="cs-CZ" sz="4400" b="0" dirty="0"/>
            </a:b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692424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buFontTx/>
              <a:buChar char="-"/>
            </a:pPr>
            <a:endParaRPr lang="cs-CZ" sz="2000" b="0" dirty="0"/>
          </a:p>
          <a:p>
            <a:r>
              <a:rPr lang="cs-CZ" sz="2000" b="0" dirty="0"/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6D7EE17-098D-44DB-9026-F1AD80CA29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56792"/>
            <a:ext cx="9144000" cy="532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142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DMS v ESO9</a:t>
            </a:r>
            <a:br>
              <a:rPr lang="cs-CZ" sz="4400" b="0" dirty="0"/>
            </a:b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692424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cs-CZ" sz="2000" dirty="0">
                <a:solidFill>
                  <a:srgbClr val="FA9B1E"/>
                </a:solidFill>
              </a:rPr>
              <a:t>V aplikaci – náhled na dokument</a:t>
            </a:r>
          </a:p>
          <a:p>
            <a:pPr marL="0" indent="0">
              <a:lnSpc>
                <a:spcPct val="150000"/>
              </a:lnSpc>
              <a:spcAft>
                <a:spcPts val="600"/>
              </a:spcAft>
            </a:pPr>
            <a:endParaRPr lang="cs-CZ" sz="2000" b="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5F1FA2E-5861-48E1-8F2B-01455D7623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737" y="2214386"/>
            <a:ext cx="7501711" cy="3734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783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00035" y="1692425"/>
            <a:ext cx="8296704" cy="404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cs-CZ" sz="4800" dirty="0">
                <a:solidFill>
                  <a:srgbClr val="FF9933"/>
                </a:solidFill>
                <a:latin typeface="+mn-lt"/>
              </a:rPr>
              <a:t>Digitální archiv a</a:t>
            </a:r>
            <a:br>
              <a:rPr lang="cs-CZ" sz="4800" dirty="0">
                <a:solidFill>
                  <a:srgbClr val="FF9933"/>
                </a:solidFill>
                <a:latin typeface="+mn-lt"/>
              </a:rPr>
            </a:br>
            <a:r>
              <a:rPr lang="cs-CZ" sz="4800" dirty="0">
                <a:solidFill>
                  <a:srgbClr val="FF9933"/>
                </a:solidFill>
                <a:latin typeface="+mn-lt"/>
              </a:rPr>
              <a:t>Digitální účetnictví </a:t>
            </a:r>
            <a:br>
              <a:rPr lang="cs-CZ" sz="4800" dirty="0">
                <a:solidFill>
                  <a:srgbClr val="FF9933"/>
                </a:solidFill>
                <a:latin typeface="+mn-lt"/>
              </a:rPr>
            </a:br>
            <a:r>
              <a:rPr lang="cs-CZ" sz="4800" dirty="0">
                <a:solidFill>
                  <a:srgbClr val="FF9933"/>
                </a:solidFill>
                <a:latin typeface="+mn-lt"/>
              </a:rPr>
              <a:t>v aplikacích ESO9</a:t>
            </a:r>
            <a:endParaRPr lang="cs-CZ" sz="4800" dirty="0">
              <a:latin typeface="+mn-lt"/>
            </a:endParaRPr>
          </a:p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400" b="0" dirty="0">
              <a:latin typeface="+mj-lt"/>
            </a:endParaRPr>
          </a:p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400" b="0" dirty="0">
              <a:latin typeface="+mj-lt"/>
            </a:endParaRPr>
          </a:p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r>
              <a:rPr lang="cs-CZ" sz="2400" b="0" dirty="0">
                <a:latin typeface="+mj-lt"/>
              </a:rPr>
              <a:t>Mgr. Lenka Gentricová</a:t>
            </a:r>
          </a:p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r>
              <a:rPr lang="cs-CZ" sz="2400" b="0" dirty="0">
                <a:latin typeface="+mj-lt"/>
              </a:rPr>
              <a:t> 28.5.2024</a:t>
            </a:r>
          </a:p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400" b="0" dirty="0">
              <a:latin typeface="+mj-lt"/>
            </a:endParaRPr>
          </a:p>
          <a:p>
            <a:pPr algn="ctr"/>
            <a:endParaRPr lang="cs-CZ" sz="2000" b="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8348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748975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Přerod z DMS do Digitálního archivu v ESO9</a:t>
            </a:r>
          </a:p>
          <a:p>
            <a:r>
              <a:rPr lang="cs-CZ" sz="2000" b="0" dirty="0"/>
              <a:t>Postupnými kroky zavádíme 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Náhledy na dokumenty 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Jak vkládat dokumenty do digitálního archivu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Pravidla pro mazání uložených dokumentů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Typy dokumentů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Kontrola počtu uložených dokumentů </a:t>
            </a:r>
          </a:p>
          <a:p>
            <a:pPr marL="342900" indent="-342900">
              <a:buFontTx/>
              <a:buChar char="-"/>
            </a:pPr>
            <a:endParaRPr lang="cs-CZ" sz="2000" b="0" dirty="0"/>
          </a:p>
          <a:p>
            <a:endParaRPr lang="cs-CZ" sz="2000" b="0" dirty="0"/>
          </a:p>
          <a:p>
            <a:endParaRPr lang="cs-CZ" sz="2000" b="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65359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748975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Přerod z DMS do Digitálního archivu v ESO9</a:t>
            </a:r>
          </a:p>
          <a:p>
            <a:r>
              <a:rPr lang="cs-CZ" sz="2000" b="0" dirty="0"/>
              <a:t>Postupnými kroky zavádíme </a:t>
            </a:r>
          </a:p>
          <a:p>
            <a:pPr marL="342900" indent="-342900">
              <a:buFontTx/>
              <a:buChar char="-"/>
            </a:pPr>
            <a:r>
              <a:rPr lang="cs-CZ" sz="2000" dirty="0">
                <a:solidFill>
                  <a:srgbClr val="FF9933"/>
                </a:solidFill>
              </a:rPr>
              <a:t>Náhledy na dokumenty 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Jak vkládat dokumenty do digitálního archivu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Pravidla pro mazání uložených dokumentů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Typy dokumentů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Kontrola počtu uložených dokumentů </a:t>
            </a:r>
          </a:p>
          <a:p>
            <a:endParaRPr lang="cs-CZ" sz="2000" b="0" dirty="0"/>
          </a:p>
          <a:p>
            <a:endParaRPr lang="cs-CZ" sz="2000" b="0" dirty="0"/>
          </a:p>
          <a:p>
            <a:endParaRPr lang="cs-CZ" sz="2000" b="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23462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748975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Náhledy na dokumenty</a:t>
            </a:r>
          </a:p>
          <a:p>
            <a:r>
              <a:rPr lang="cs-CZ" sz="2000" b="0" dirty="0"/>
              <a:t>Umožnilo až používání Obecného klienta</a:t>
            </a:r>
          </a:p>
          <a:p>
            <a:r>
              <a:rPr lang="cs-CZ" sz="2000" b="0" dirty="0"/>
              <a:t>Přidáváme do všech stránek, kde jsou hlavičky dokladů</a:t>
            </a:r>
          </a:p>
          <a:p>
            <a:r>
              <a:rPr lang="cs-CZ" sz="2000" b="0" dirty="0"/>
              <a:t>Pokud máte některé stránky dokladů </a:t>
            </a:r>
            <a:r>
              <a:rPr lang="cs-CZ" sz="2000" b="0" dirty="0" err="1"/>
              <a:t>profi</a:t>
            </a:r>
            <a:r>
              <a:rPr lang="cs-CZ" sz="2000" b="0" dirty="0"/>
              <a:t> upravené, musí se do nich náhled přidat</a:t>
            </a:r>
          </a:p>
          <a:p>
            <a:endParaRPr lang="cs-CZ" sz="2000" b="0" dirty="0"/>
          </a:p>
          <a:p>
            <a:endParaRPr lang="cs-CZ" sz="2000" b="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20712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748975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Přerod z DMS do Digitálního archivu v ESO9</a:t>
            </a:r>
          </a:p>
          <a:p>
            <a:r>
              <a:rPr lang="cs-CZ" sz="2000" b="0" dirty="0"/>
              <a:t>Postupnými kroky zavádíme 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Náhledy na dokumenty </a:t>
            </a:r>
          </a:p>
          <a:p>
            <a:pPr marL="342900" indent="-342900">
              <a:buFontTx/>
              <a:buChar char="-"/>
            </a:pPr>
            <a:r>
              <a:rPr lang="cs-CZ" sz="2000" dirty="0">
                <a:solidFill>
                  <a:srgbClr val="FF9933"/>
                </a:solidFill>
              </a:rPr>
              <a:t>Jak vkládat dokumenty do digitálního archivu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Pravidla pro mazání uložených dokumentů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Typy dokumentů</a:t>
            </a:r>
            <a:endParaRPr lang="cs-CZ" sz="2000" dirty="0"/>
          </a:p>
          <a:p>
            <a:pPr marL="342900" indent="-342900">
              <a:buFontTx/>
              <a:buChar char="-"/>
            </a:pPr>
            <a:r>
              <a:rPr lang="cs-CZ" sz="2000" b="0" dirty="0"/>
              <a:t>Kontrola počtu uložených dokumentů </a:t>
            </a:r>
            <a:endParaRPr lang="cs-CZ" sz="2000" dirty="0"/>
          </a:p>
          <a:p>
            <a:pPr marL="342900" indent="-342900">
              <a:buFontTx/>
              <a:buChar char="-"/>
            </a:pPr>
            <a:endParaRPr lang="cs-CZ" sz="2000" b="0" dirty="0"/>
          </a:p>
          <a:p>
            <a:endParaRPr lang="cs-CZ" sz="2000" b="0" dirty="0"/>
          </a:p>
          <a:p>
            <a:endParaRPr lang="cs-CZ" sz="2000" b="0" dirty="0"/>
          </a:p>
          <a:p>
            <a:endParaRPr lang="cs-CZ" sz="2000" b="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78265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748975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Ukládání dokumentů</a:t>
            </a:r>
          </a:p>
          <a:p>
            <a:r>
              <a:rPr lang="cs-CZ" sz="2000" b="0" u="sng" dirty="0"/>
              <a:t>Pozor na terminologii</a:t>
            </a:r>
            <a:r>
              <a:rPr lang="cs-CZ" sz="2000" b="0" dirty="0"/>
              <a:t>: „</a:t>
            </a:r>
            <a:r>
              <a:rPr lang="cs-CZ" sz="2000" dirty="0"/>
              <a:t>doklad</a:t>
            </a:r>
            <a:r>
              <a:rPr lang="cs-CZ" sz="2000" b="0" dirty="0"/>
              <a:t>“ x „</a:t>
            </a:r>
            <a:r>
              <a:rPr lang="cs-CZ" sz="2000" dirty="0"/>
              <a:t>dokument</a:t>
            </a:r>
            <a:r>
              <a:rPr lang="cs-CZ" sz="2000" b="0" dirty="0"/>
              <a:t>“</a:t>
            </a:r>
          </a:p>
          <a:p>
            <a:endParaRPr lang="cs-CZ" sz="2000" b="0" dirty="0"/>
          </a:p>
          <a:p>
            <a:r>
              <a:rPr lang="cs-CZ" sz="2000" b="0" dirty="0"/>
              <a:t>Postupy pro vkládání dokumentu do </a:t>
            </a:r>
            <a:r>
              <a:rPr lang="cs-CZ" sz="2000" b="0" dirty="0" err="1"/>
              <a:t>digiarchivu</a:t>
            </a:r>
            <a:r>
              <a:rPr lang="cs-CZ" sz="2000" b="0" dirty="0"/>
              <a:t> se liší podle </a:t>
            </a:r>
            <a:r>
              <a:rPr lang="cs-CZ" sz="2000" dirty="0"/>
              <a:t>původce dokumentu</a:t>
            </a:r>
            <a:r>
              <a:rPr lang="cs-CZ" sz="2000" b="0" dirty="0"/>
              <a:t>: 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Jsme to my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Je to druhá strana</a:t>
            </a:r>
          </a:p>
          <a:p>
            <a:endParaRPr lang="cs-CZ" sz="2000" b="0" dirty="0"/>
          </a:p>
          <a:p>
            <a:endParaRPr lang="cs-CZ" sz="2000" b="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21812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748975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Ukládání dokumentů</a:t>
            </a:r>
          </a:p>
          <a:p>
            <a:r>
              <a:rPr lang="cs-CZ" sz="2000" dirty="0"/>
              <a:t>Původcem dokumentu je druhá strana</a:t>
            </a:r>
            <a:r>
              <a:rPr lang="cs-CZ" sz="2000" b="0" dirty="0"/>
              <a:t>, my jsme jej dostali: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V elektronické formě</a:t>
            </a:r>
          </a:p>
          <a:p>
            <a:pPr marL="800100" lvl="1" indent="-342900">
              <a:buFontTx/>
              <a:buChar char="-"/>
            </a:pPr>
            <a:r>
              <a:rPr lang="cs-CZ" sz="1600" b="0" dirty="0"/>
              <a:t>Nad náhledem </a:t>
            </a:r>
            <a:r>
              <a:rPr lang="cs-CZ" sz="1600" b="0" dirty="0" err="1"/>
              <a:t>drag&amp;drop</a:t>
            </a:r>
            <a:endParaRPr lang="cs-CZ" sz="1600" b="0" dirty="0"/>
          </a:p>
          <a:p>
            <a:pPr marL="800100" lvl="1" indent="-342900">
              <a:buFontTx/>
              <a:buChar char="-"/>
            </a:pPr>
            <a:r>
              <a:rPr lang="cs-CZ" sz="1600" b="0" dirty="0"/>
              <a:t>Nebo tlačítko „Vložit dokument“</a:t>
            </a:r>
          </a:p>
          <a:p>
            <a:pPr marL="800100" lvl="1" indent="-342900">
              <a:buFontTx/>
              <a:buChar char="-"/>
            </a:pPr>
            <a:r>
              <a:rPr lang="cs-CZ" sz="1600" b="0" dirty="0"/>
              <a:t>Možnost digitálně podepsat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V analogové (papírové) formě </a:t>
            </a:r>
            <a:r>
              <a:rPr lang="cs-CZ" sz="1600" b="0" dirty="0"/>
              <a:t>… převod formy § 33 zákona o účetnictví</a:t>
            </a:r>
          </a:p>
          <a:p>
            <a:pPr marL="800100" lvl="1" indent="-342900">
              <a:buFontTx/>
              <a:buChar char="-"/>
            </a:pPr>
            <a:r>
              <a:rPr lang="cs-CZ" sz="1600" b="0" dirty="0"/>
              <a:t>Naskenovat, potom viz výše</a:t>
            </a:r>
          </a:p>
          <a:p>
            <a:pPr marL="800100" lvl="1" indent="-342900">
              <a:buFontTx/>
              <a:buChar char="-"/>
            </a:pPr>
            <a:r>
              <a:rPr lang="cs-CZ" sz="1600" b="0" dirty="0"/>
              <a:t>Možnost Skenování lze zapojit i nad náhled (případné </a:t>
            </a:r>
            <a:r>
              <a:rPr lang="cs-CZ" sz="1600" b="0" dirty="0" err="1"/>
              <a:t>profi</a:t>
            </a:r>
            <a:r>
              <a:rPr lang="cs-CZ" sz="1600" b="0" dirty="0"/>
              <a:t> řešení)</a:t>
            </a:r>
            <a:r>
              <a:rPr lang="cs-CZ" sz="1800" b="0" dirty="0"/>
              <a:t>	</a:t>
            </a:r>
          </a:p>
          <a:p>
            <a:pPr marL="800100" lvl="1" indent="-342900">
              <a:buFontTx/>
              <a:buChar char="-"/>
            </a:pPr>
            <a:endParaRPr lang="cs-CZ" sz="2000" b="0" dirty="0"/>
          </a:p>
          <a:p>
            <a:endParaRPr lang="cs-CZ" sz="2000" b="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28040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748975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Ukládání dokumentů – Digitální podpisové certifikáty</a:t>
            </a:r>
          </a:p>
          <a:p>
            <a:pPr>
              <a:lnSpc>
                <a:spcPct val="150000"/>
              </a:lnSpc>
            </a:pPr>
            <a:r>
              <a:rPr lang="cs-CZ" sz="2000" b="0" dirty="0"/>
              <a:t>Ukládáme do číselníku </a:t>
            </a:r>
            <a:r>
              <a:rPr lang="cs-CZ" sz="2000" dirty="0"/>
              <a:t>9.8.10 Certifikáty</a:t>
            </a:r>
          </a:p>
          <a:p>
            <a:pPr>
              <a:lnSpc>
                <a:spcPct val="150000"/>
              </a:lnSpc>
            </a:pPr>
            <a:r>
              <a:rPr lang="cs-CZ" sz="2000" b="0" dirty="0"/>
              <a:t>Parametr </a:t>
            </a:r>
            <a:r>
              <a:rPr lang="cs-CZ" sz="2000" dirty="0"/>
              <a:t>CERT_SN </a:t>
            </a:r>
            <a:r>
              <a:rPr lang="cs-CZ" sz="2000" b="0" dirty="0"/>
              <a:t>(skupina EMAIL) – uvést sériové číslo certifikátu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cs-CZ" sz="1600" b="0" dirty="0"/>
              <a:t>Parametr může mít různé hodnoty pro různé uživatele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cs-CZ" sz="1600" b="0" dirty="0"/>
              <a:t>Tlačítko „Podpis dokumentu“ v náhledu nad dokumentem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cs-CZ" sz="1600" b="0" dirty="0"/>
              <a:t>Tisk s uložením do DMS</a:t>
            </a:r>
          </a:p>
          <a:p>
            <a:pPr>
              <a:lnSpc>
                <a:spcPct val="150000"/>
              </a:lnSpc>
            </a:pPr>
            <a:r>
              <a:rPr lang="cs-CZ" sz="2000" b="0" dirty="0"/>
              <a:t>Je možné i implementačně upravit, jaký certifikát používat</a:t>
            </a:r>
          </a:p>
          <a:p>
            <a:pPr lvl="1"/>
            <a:endParaRPr lang="cs-CZ" sz="2000" b="0" dirty="0"/>
          </a:p>
          <a:p>
            <a:endParaRPr lang="cs-CZ" sz="2000" b="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97842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748975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Ukládání dokumentů</a:t>
            </a:r>
          </a:p>
          <a:p>
            <a:r>
              <a:rPr lang="cs-CZ" sz="2000" dirty="0"/>
              <a:t>Původcem dokumentu jsme my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Ukládáme zároveň s tiskem / odesláním e-mailem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Toto zajistí </a:t>
            </a:r>
            <a:r>
              <a:rPr lang="cs-CZ" sz="2000" b="0" dirty="0" err="1"/>
              <a:t>profi</a:t>
            </a:r>
            <a:r>
              <a:rPr lang="cs-CZ" sz="2000" b="0" dirty="0"/>
              <a:t> úprava, v ESO9 Start je tisk bez ukládání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Je-li definován podpisový certifikát, použije se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Nutno zajistit, aby uložený dokument byl stejný jako ten, který byl předán druhé straně – viz dále</a:t>
            </a:r>
          </a:p>
          <a:p>
            <a:pPr marL="800100" lvl="1" indent="-342900">
              <a:buFontTx/>
              <a:buChar char="-"/>
            </a:pPr>
            <a:endParaRPr lang="cs-CZ" sz="2000" b="0" dirty="0"/>
          </a:p>
          <a:p>
            <a:endParaRPr lang="cs-CZ" sz="2000" b="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85535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748975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Přerod z DMS do Digitálního archivu v ESO9</a:t>
            </a:r>
          </a:p>
          <a:p>
            <a:r>
              <a:rPr lang="cs-CZ" sz="2000" b="0" dirty="0"/>
              <a:t>Postupnými kroky zavádíme 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Náhledy na dokumenty 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Jak vkládat dokumenty do digitálního archivu</a:t>
            </a:r>
          </a:p>
          <a:p>
            <a:pPr marL="342900" indent="-342900">
              <a:buFontTx/>
              <a:buChar char="-"/>
            </a:pPr>
            <a:r>
              <a:rPr lang="cs-CZ" sz="2000" dirty="0">
                <a:solidFill>
                  <a:srgbClr val="FF9933"/>
                </a:solidFill>
              </a:rPr>
              <a:t>Pravidla pro mazání uložených dokumentů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Typy dokumentů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Kontrola počtu uložených dokumentů </a:t>
            </a:r>
            <a:endParaRPr lang="cs-CZ" sz="2000" dirty="0"/>
          </a:p>
          <a:p>
            <a:endParaRPr lang="cs-CZ" sz="2000" b="0" dirty="0"/>
          </a:p>
          <a:p>
            <a:pPr marL="342900" indent="-342900">
              <a:buFontTx/>
              <a:buChar char="-"/>
            </a:pPr>
            <a:endParaRPr lang="cs-CZ" sz="2000" b="0" dirty="0"/>
          </a:p>
          <a:p>
            <a:endParaRPr lang="cs-CZ" sz="2000" b="0" dirty="0"/>
          </a:p>
          <a:p>
            <a:endParaRPr lang="cs-CZ" sz="2000" b="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72636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748975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Mazání uložených dokumentů</a:t>
            </a:r>
          </a:p>
          <a:p>
            <a:r>
              <a:rPr lang="cs-CZ" sz="2000" b="0" dirty="0"/>
              <a:t>Zavedení digitálního archivu mj. znamená </a:t>
            </a:r>
            <a:r>
              <a:rPr lang="cs-CZ" sz="2000" dirty="0"/>
              <a:t>znemožnit fyzické mazání dokumentů</a:t>
            </a:r>
            <a:r>
              <a:rPr lang="cs-CZ" sz="2000" b="0" dirty="0"/>
              <a:t>, nahradit ho přesunem „do koše“.</a:t>
            </a:r>
          </a:p>
          <a:p>
            <a:r>
              <a:rPr lang="cs-CZ" sz="2000" b="0" dirty="0"/>
              <a:t>A to jsme zavedli do aplikací ESO9 Start (zatím ne do ESO9 PAM)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do koše lze dát buď jenom vazbu na dokument, ale ne samotný dokument 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nebo lze dát do koše vazbu i dokument</a:t>
            </a:r>
          </a:p>
          <a:p>
            <a:endParaRPr lang="cs-CZ" sz="2000" b="0" dirty="0"/>
          </a:p>
          <a:p>
            <a:r>
              <a:rPr lang="cs-CZ" sz="2000" b="0" dirty="0"/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52052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700808"/>
            <a:ext cx="818517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Bezpapírové účetnictví</a:t>
            </a:r>
          </a:p>
          <a:p>
            <a:r>
              <a:rPr lang="cs-CZ" sz="2000" b="0" dirty="0"/>
              <a:t>Cíl: zbavit se šanonů, všechno v digitální podobě jako souborové přílohy k hlavičkám dokladů v ESO9</a:t>
            </a:r>
          </a:p>
          <a:p>
            <a:endParaRPr lang="cs-CZ" sz="2000" b="0" dirty="0"/>
          </a:p>
          <a:p>
            <a:endParaRPr lang="cs-CZ" sz="2000" b="0" dirty="0"/>
          </a:p>
          <a:p>
            <a:endParaRPr lang="cs-CZ" sz="2000" b="0" dirty="0"/>
          </a:p>
          <a:p>
            <a:endParaRPr lang="cs-CZ" sz="2000" b="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19669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748975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A9B1E"/>
                </a:solidFill>
              </a:rPr>
              <a:t>Mazání uložených dokumentů</a:t>
            </a:r>
          </a:p>
          <a:p>
            <a:r>
              <a:rPr lang="cs-CZ" sz="2000" b="0" dirty="0"/>
              <a:t>Tabulky DOKUMENT a DOKUMENT_VAZBA obsahují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příznak „je v koši“ 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příznak „smazání povoleno“ – pro dokumenty, kterým chceme umožnit původní fyzické mazání (implementačně volitelné)</a:t>
            </a:r>
          </a:p>
          <a:p>
            <a:r>
              <a:rPr lang="cs-CZ" sz="2000" b="0" dirty="0"/>
              <a:t>Tyto sloupce přibyly verzí 6.8 do databází ekonomiky i PAM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54008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748975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Mazání uložených dokumentů</a:t>
            </a:r>
          </a:p>
          <a:p>
            <a:r>
              <a:rPr lang="cs-CZ" sz="2000" b="0" dirty="0"/>
              <a:t>V databázích ekonomiky instalací verze 6.8 (leden 2024) u již </a:t>
            </a:r>
            <a:r>
              <a:rPr lang="cs-CZ" sz="2000" dirty="0"/>
              <a:t>existujících záznamů </a:t>
            </a:r>
            <a:r>
              <a:rPr lang="cs-CZ" sz="2000" b="0" dirty="0"/>
              <a:t>obou tabulek (dokumenty i vazby) bylo nastaveno „</a:t>
            </a:r>
            <a:r>
              <a:rPr lang="cs-CZ" sz="2000" dirty="0"/>
              <a:t>smazání zakázáno</a:t>
            </a:r>
            <a:r>
              <a:rPr lang="cs-CZ" sz="2000" b="0" dirty="0"/>
              <a:t>“</a:t>
            </a:r>
          </a:p>
          <a:p>
            <a:r>
              <a:rPr lang="cs-CZ" sz="2000" b="0" dirty="0"/>
              <a:t>V databázích PAM zůstává původní chování, tedy mazat lze, koš neimplementován (zatím).</a:t>
            </a:r>
          </a:p>
          <a:p>
            <a:r>
              <a:rPr lang="cs-CZ" sz="2000" b="0" dirty="0"/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6442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748975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Mazání uložených dokumentů v ESO9 Start</a:t>
            </a:r>
          </a:p>
          <a:p>
            <a:r>
              <a:rPr lang="cs-CZ" sz="2000" b="0" dirty="0"/>
              <a:t>Ve všech formulářích s náhledem dokumentu</a:t>
            </a:r>
          </a:p>
          <a:p>
            <a:pPr marL="342900" indent="-342900">
              <a:buFontTx/>
              <a:buChar char="-"/>
            </a:pPr>
            <a:r>
              <a:rPr lang="cs-CZ" sz="1600" b="0" dirty="0"/>
              <a:t>Nové tlačítko „</a:t>
            </a:r>
            <a:r>
              <a:rPr lang="cs-CZ" sz="1600" dirty="0"/>
              <a:t>Do koše</a:t>
            </a:r>
            <a:r>
              <a:rPr lang="cs-CZ" sz="1600" b="0" dirty="0"/>
              <a:t>“</a:t>
            </a:r>
          </a:p>
          <a:p>
            <a:pPr marL="342900" indent="-342900">
              <a:buFontTx/>
              <a:buChar char="-"/>
            </a:pPr>
            <a:r>
              <a:rPr lang="cs-CZ" sz="1600" b="0" dirty="0"/>
              <a:t>Odstraněno tlačítko „Smazat“ </a:t>
            </a:r>
          </a:p>
          <a:p>
            <a:r>
              <a:rPr lang="cs-CZ" sz="2000" b="0" dirty="0"/>
              <a:t>Nad zdrojovou evidencí (např. hlavičkou dokladu) </a:t>
            </a:r>
          </a:p>
          <a:p>
            <a:pPr marL="342900" indent="-342900">
              <a:buFontTx/>
              <a:buChar char="-"/>
            </a:pPr>
            <a:r>
              <a:rPr lang="cs-CZ" sz="1600" b="0" dirty="0"/>
              <a:t>Nové tlačítko „</a:t>
            </a:r>
            <a:r>
              <a:rPr lang="cs-CZ" sz="1600" dirty="0"/>
              <a:t>Dokumenty v koši </a:t>
            </a:r>
            <a:r>
              <a:rPr lang="cs-CZ" sz="1600" b="0" dirty="0"/>
              <a:t>(</a:t>
            </a:r>
            <a:r>
              <a:rPr lang="cs-CZ" sz="1600" b="0" i="1" dirty="0" err="1"/>
              <a:t>jejich</a:t>
            </a:r>
            <a:r>
              <a:rPr lang="cs-CZ" sz="1600" b="0" dirty="0" err="1"/>
              <a:t>_</a:t>
            </a:r>
            <a:r>
              <a:rPr lang="cs-CZ" sz="1600" b="0" i="1" dirty="0" err="1"/>
              <a:t>počet</a:t>
            </a:r>
            <a:r>
              <a:rPr lang="cs-CZ" sz="1600" b="0" dirty="0"/>
              <a:t>)“ </a:t>
            </a:r>
          </a:p>
          <a:p>
            <a:pPr marL="342900" indent="-342900">
              <a:buFontTx/>
              <a:buChar char="-"/>
            </a:pPr>
            <a:r>
              <a:rPr lang="cs-CZ" sz="1600" b="0" dirty="0"/>
              <a:t>Odkaz vede na seznam vyhozených dokumentů</a:t>
            </a:r>
            <a:br>
              <a:rPr lang="cs-CZ" sz="1600" b="0" dirty="0"/>
            </a:br>
            <a:r>
              <a:rPr lang="cs-CZ" sz="1600" b="0" dirty="0"/>
              <a:t>lze je obnovit (tj. vyndat z koše zpět)</a:t>
            </a:r>
          </a:p>
          <a:p>
            <a:endParaRPr lang="cs-CZ" sz="2000" b="0" dirty="0"/>
          </a:p>
          <a:p>
            <a:r>
              <a:rPr lang="cs-CZ" sz="2000" b="0" dirty="0"/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34049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 Start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748975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Aplikace ESO9 Start</a:t>
            </a:r>
          </a:p>
          <a:p>
            <a:r>
              <a:rPr lang="cs-CZ" sz="2000" b="0" dirty="0"/>
              <a:t>Nová činnost </a:t>
            </a:r>
            <a:r>
              <a:rPr lang="cs-CZ" sz="2000" dirty="0"/>
              <a:t>6.4.1.3 Dokumenty v koši</a:t>
            </a:r>
          </a:p>
          <a:p>
            <a:pPr marL="342900" indent="-342900">
              <a:buFontTx/>
              <a:buChar char="-"/>
            </a:pPr>
            <a:r>
              <a:rPr lang="cs-CZ" sz="1600" b="0" dirty="0"/>
              <a:t>Určena pro správce</a:t>
            </a:r>
          </a:p>
          <a:p>
            <a:pPr marL="342900" indent="-342900">
              <a:buFontTx/>
              <a:buChar char="-"/>
            </a:pPr>
            <a:r>
              <a:rPr lang="cs-CZ" sz="1600" b="0" dirty="0"/>
              <a:t>Umožní dokument buď obnovit zpět nebo povolit jeho smazání a potom fyzicky smazat</a:t>
            </a:r>
          </a:p>
          <a:p>
            <a:r>
              <a:rPr lang="cs-CZ" sz="2000" b="0" dirty="0"/>
              <a:t>Nová činnost </a:t>
            </a:r>
            <a:r>
              <a:rPr lang="cs-CZ" sz="2000" dirty="0"/>
              <a:t>6.4.1.4 Vazby na dokumenty v koši </a:t>
            </a:r>
          </a:p>
          <a:p>
            <a:pPr marL="342900" indent="-342900">
              <a:buFontTx/>
              <a:buChar char="-"/>
            </a:pPr>
            <a:r>
              <a:rPr lang="cs-CZ" sz="1600" b="0" dirty="0"/>
              <a:t>Analogická předchozí, ale pro vazby</a:t>
            </a:r>
          </a:p>
          <a:p>
            <a:endParaRPr lang="cs-CZ" sz="1600" b="0" dirty="0"/>
          </a:p>
          <a:p>
            <a:r>
              <a:rPr lang="cs-CZ" sz="2000" b="0" dirty="0"/>
              <a:t>Přímé mazání dokumentů (původní funkčnost) </a:t>
            </a:r>
          </a:p>
          <a:p>
            <a:r>
              <a:rPr lang="cs-CZ" sz="2000" b="0" dirty="0"/>
              <a:t>- </a:t>
            </a:r>
            <a:r>
              <a:rPr lang="cs-CZ" sz="1600" b="0" dirty="0"/>
              <a:t>Ponecháno v činnostech 2.1.1.1 Cenové poptávky a 2.2.1.1 Cenové nabídky.</a:t>
            </a:r>
          </a:p>
          <a:p>
            <a:pPr marL="342900" indent="-342900">
              <a:buFontTx/>
              <a:buChar char="-"/>
            </a:pPr>
            <a:endParaRPr lang="cs-CZ" sz="2000" b="0" dirty="0"/>
          </a:p>
          <a:p>
            <a:endParaRPr lang="cs-CZ" sz="2000" b="0" dirty="0"/>
          </a:p>
          <a:p>
            <a:r>
              <a:rPr lang="cs-CZ" sz="2000" b="0" dirty="0"/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24972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748975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Aplikace ESO9 Start</a:t>
            </a:r>
          </a:p>
          <a:p>
            <a:r>
              <a:rPr lang="cs-CZ" sz="2000" b="0" dirty="0"/>
              <a:t>Upraveno množství souvisejících funkčností</a:t>
            </a:r>
          </a:p>
          <a:p>
            <a:r>
              <a:rPr lang="cs-CZ" sz="2000" dirty="0"/>
              <a:t>V případě rušení záznamu</a:t>
            </a:r>
            <a:r>
              <a:rPr lang="cs-CZ" sz="2000" b="0" dirty="0"/>
              <a:t>, ke kterému existuje vazba na dokument:</a:t>
            </a:r>
          </a:p>
          <a:p>
            <a:pPr marL="342900" indent="-342900">
              <a:buFontTx/>
              <a:buChar char="-"/>
            </a:pPr>
            <a:r>
              <a:rPr lang="cs-CZ" sz="1600" b="0" dirty="0"/>
              <a:t>Se fyzicky zruší vazba daného záznamu na dokument (bez ohledu na to, zda má vazba „smazání povoleno“ nebo už se nachází „v koši“)</a:t>
            </a:r>
          </a:p>
          <a:p>
            <a:pPr marL="342900" indent="-342900">
              <a:buFontTx/>
              <a:buChar char="-"/>
            </a:pPr>
            <a:r>
              <a:rPr lang="cs-CZ" sz="1600" b="0" dirty="0"/>
              <a:t>Nezruší se DOKUMENT – pokud mazaná vazba byla poslední, dostane dokument příznak „v koši“, jinak zůstane aktivní</a:t>
            </a:r>
            <a:endParaRPr lang="cs-CZ" sz="2000" b="0" dirty="0"/>
          </a:p>
          <a:p>
            <a:r>
              <a:rPr lang="cs-CZ" sz="2000" dirty="0"/>
              <a:t>Kopie dokladu včetně příloh</a:t>
            </a:r>
          </a:p>
          <a:p>
            <a:pPr marL="342900" indent="-342900">
              <a:buFontTx/>
              <a:buChar char="-"/>
            </a:pPr>
            <a:r>
              <a:rPr lang="cs-CZ" sz="1600" b="0" dirty="0"/>
              <a:t>Kopírují se pouze aktivní vazby, vlastnost „smazání povoleno“ se přebírá</a:t>
            </a:r>
          </a:p>
          <a:p>
            <a:endParaRPr lang="cs-CZ" sz="2000" b="0" dirty="0"/>
          </a:p>
          <a:p>
            <a:r>
              <a:rPr lang="cs-CZ" sz="2000" b="0" dirty="0"/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63612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748975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Přerod z DMS do Digitálního archivu v ESO9</a:t>
            </a:r>
          </a:p>
          <a:p>
            <a:r>
              <a:rPr lang="cs-CZ" sz="2000" b="0" dirty="0"/>
              <a:t>Postupnými kroky zavádíme 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Náhledy na dokumenty 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Jak vkládat dokumenty od digitálního archivu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Pravidla pro mazání uložených dokumentů</a:t>
            </a:r>
          </a:p>
          <a:p>
            <a:pPr marL="342900" indent="-342900">
              <a:buFontTx/>
              <a:buChar char="-"/>
            </a:pPr>
            <a:r>
              <a:rPr lang="cs-CZ" sz="2000" dirty="0">
                <a:solidFill>
                  <a:srgbClr val="FF9933"/>
                </a:solidFill>
              </a:rPr>
              <a:t>Typy dokumentů</a:t>
            </a:r>
          </a:p>
          <a:p>
            <a:pPr marL="342900" indent="-342900">
              <a:buFontTx/>
              <a:buChar char="-"/>
            </a:pPr>
            <a:r>
              <a:rPr lang="cs-CZ" sz="2000" dirty="0">
                <a:solidFill>
                  <a:srgbClr val="FF9933"/>
                </a:solidFill>
              </a:rPr>
              <a:t>Kontrola počtu uložených dokumentů</a:t>
            </a:r>
          </a:p>
          <a:p>
            <a:pPr marL="342900" indent="-342900">
              <a:buFontTx/>
              <a:buChar char="-"/>
            </a:pPr>
            <a:endParaRPr lang="cs-CZ" sz="2000" b="0" dirty="0"/>
          </a:p>
          <a:p>
            <a:endParaRPr lang="cs-CZ" sz="2000" b="0" dirty="0"/>
          </a:p>
          <a:p>
            <a:endParaRPr lang="cs-CZ" sz="2000" b="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8446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748975"/>
            <a:ext cx="818517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Typy a počty uložených dokumentů</a:t>
            </a:r>
          </a:p>
          <a:p>
            <a:r>
              <a:rPr lang="cs-CZ" sz="2000" b="0" dirty="0"/>
              <a:t>Při ukládání námi vystavených dokumentů během tisku </a:t>
            </a:r>
            <a:r>
              <a:rPr lang="cs-CZ" sz="2000" dirty="0"/>
              <a:t>nechceme mít v archivu více variant.</a:t>
            </a:r>
          </a:p>
          <a:p>
            <a:r>
              <a:rPr lang="cs-CZ" sz="2000" b="0" dirty="0"/>
              <a:t>Např. faktura vydaná – jen jeden „výtisk“ je platný. </a:t>
            </a:r>
          </a:p>
          <a:p>
            <a:r>
              <a:rPr lang="cs-CZ" sz="2000" b="0" dirty="0"/>
              <a:t>Obecně může mít faktura více příloh … nemohu kontrolovat jen na množství.</a:t>
            </a:r>
          </a:p>
          <a:p>
            <a:r>
              <a:rPr lang="cs-CZ" sz="2000" b="0" dirty="0"/>
              <a:t>Proto dokument potřebuje rozlišovací příznak – </a:t>
            </a:r>
            <a:r>
              <a:rPr lang="cs-CZ" sz="2000" dirty="0"/>
              <a:t>Typ dokumentu</a:t>
            </a:r>
          </a:p>
          <a:p>
            <a:r>
              <a:rPr lang="cs-CZ" sz="2000" b="0" dirty="0"/>
              <a:t>A kontrola bude na 1 dokument daného Typu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77462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748975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Typy a počty uložených dokumentů</a:t>
            </a:r>
          </a:p>
          <a:p>
            <a:r>
              <a:rPr lang="cs-CZ" sz="2000" b="0" dirty="0"/>
              <a:t>Číselník </a:t>
            </a:r>
            <a:r>
              <a:rPr lang="cs-CZ" sz="2000" dirty="0"/>
              <a:t>6.4.2.1 Typy dokumentů</a:t>
            </a:r>
          </a:p>
          <a:p>
            <a:r>
              <a:rPr lang="cs-CZ" sz="2000" b="0" i="1" dirty="0"/>
              <a:t>Příklad 1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typ FV = faktura vydaná (výtisk vydané faktury účetní, zálohové, penalizační)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Tisk faktury včetně uložení … PDF do digitálního archivu s typem FV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Pokus o opakovaný tisk … kontrola, zda už dokument typu FV existuje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Pokud ano – hlášena chyba, uživatel buď použije existující přílohu nebo ji vloží do koše a může tisknout znovu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4203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748975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Typy a počty uložených dokumentů</a:t>
            </a:r>
          </a:p>
          <a:p>
            <a:r>
              <a:rPr lang="cs-CZ" sz="2000" b="0" dirty="0"/>
              <a:t>Číselník </a:t>
            </a:r>
            <a:r>
              <a:rPr lang="cs-CZ" sz="2000" dirty="0"/>
              <a:t>6.4.2.1 Typy dokumentů</a:t>
            </a:r>
          </a:p>
          <a:p>
            <a:r>
              <a:rPr lang="cs-CZ" sz="2000" b="0" i="1" dirty="0"/>
              <a:t>Příklad 2 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typ LKVL = likvidační lístek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Tisk včetně uložení … PDF do digitálního archivu s typem LKVL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Pokus o opakovaný tisk … nechceme stejnou kontrolu jako u FV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Chceme automaticky původní výtisk nahradit novým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0427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60" y="1713693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Typy a počty uložených dokumentů – do budoucí verze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Nové hodnoty v číselníku Typy dokumentů</a:t>
            </a:r>
          </a:p>
          <a:p>
            <a:pPr marL="1257300" lvl="2" indent="-342900">
              <a:buFontTx/>
              <a:buChar char="-"/>
            </a:pPr>
            <a:r>
              <a:rPr lang="cs-CZ" sz="1600" b="0" dirty="0"/>
              <a:t>FV, DBP, CEST, PD, LKVL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Nová </a:t>
            </a:r>
            <a:r>
              <a:rPr lang="cs-CZ" sz="2000" dirty="0"/>
              <a:t>funkce pro zjištění počtu příloh </a:t>
            </a:r>
            <a:r>
              <a:rPr lang="cs-CZ" sz="2000" b="0" dirty="0"/>
              <a:t>daného typu</a:t>
            </a:r>
          </a:p>
          <a:p>
            <a:pPr marL="342900" indent="-342900">
              <a:buFontTx/>
              <a:buChar char="-"/>
            </a:pPr>
            <a:r>
              <a:rPr lang="cs-CZ" sz="2000" dirty="0"/>
              <a:t>Dvě procedury </a:t>
            </a:r>
            <a:r>
              <a:rPr lang="cs-CZ" sz="2000" b="0" dirty="0"/>
              <a:t>(algoritmy), když je nalezena příloha daného typu</a:t>
            </a:r>
          </a:p>
          <a:p>
            <a:pPr marL="1257300" lvl="2" indent="-342900">
              <a:buFontTx/>
              <a:buChar char="-"/>
            </a:pPr>
            <a:r>
              <a:rPr lang="cs-CZ" sz="1600" b="0" dirty="0"/>
              <a:t>Hlášena </a:t>
            </a:r>
            <a:r>
              <a:rPr lang="cs-CZ" sz="1600" dirty="0"/>
              <a:t>chyba</a:t>
            </a:r>
            <a:r>
              <a:rPr lang="cs-CZ" sz="1600" b="0" dirty="0"/>
              <a:t> – nový tisk neproběhne</a:t>
            </a:r>
          </a:p>
          <a:p>
            <a:pPr marL="1257300" lvl="2" indent="-342900">
              <a:buFontTx/>
              <a:buChar char="-"/>
            </a:pPr>
            <a:r>
              <a:rPr lang="cs-CZ" sz="1600" b="0" dirty="0"/>
              <a:t>Původní příloha vložena </a:t>
            </a:r>
            <a:r>
              <a:rPr lang="cs-CZ" sz="1600" dirty="0"/>
              <a:t>do koše </a:t>
            </a:r>
            <a:r>
              <a:rPr lang="cs-CZ" sz="1600" b="0" dirty="0"/>
              <a:t>a vytištěna nová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72750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692424"/>
            <a:ext cx="818517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Legislativní rámec v EU</a:t>
            </a:r>
          </a:p>
          <a:p>
            <a:r>
              <a:rPr lang="cs-CZ" sz="2000" dirty="0"/>
              <a:t>Nařízení EP a Rady č. 910/2014 (</a:t>
            </a:r>
            <a:r>
              <a:rPr lang="cs-CZ" sz="2000" dirty="0" err="1"/>
              <a:t>eIDAS</a:t>
            </a:r>
            <a:r>
              <a:rPr lang="cs-CZ" sz="2000" dirty="0"/>
              <a:t>) </a:t>
            </a:r>
          </a:p>
          <a:p>
            <a:r>
              <a:rPr lang="cs-CZ" sz="2000" b="0" dirty="0"/>
              <a:t>Článek 46 Právní účinky elektronických dokumentů </a:t>
            </a:r>
          </a:p>
          <a:p>
            <a:r>
              <a:rPr lang="cs-CZ" sz="2000" b="0" i="1" dirty="0"/>
              <a:t>Elektronickému dokumentu nesmějí být upírány právní účinky a nesmí být odmítán jako důkaz v soudním a správním řízení pouze z toho důvodu, že má elektronickou podobu</a:t>
            </a:r>
          </a:p>
          <a:p>
            <a:endParaRPr lang="cs-CZ" sz="2000" b="0" dirty="0"/>
          </a:p>
          <a:p>
            <a:endParaRPr lang="cs-CZ" sz="2000" b="0" dirty="0"/>
          </a:p>
          <a:p>
            <a:endParaRPr lang="cs-CZ" sz="2000" b="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6459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60" y="1713693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Typy a počty uložených dokumentů – do budoucí verze</a:t>
            </a:r>
          </a:p>
          <a:p>
            <a:pPr marL="342900" indent="-342900">
              <a:buFontTx/>
              <a:buChar char="-"/>
            </a:pPr>
            <a:r>
              <a:rPr lang="cs-CZ" sz="2000" dirty="0"/>
              <a:t>Úprava sestav</a:t>
            </a:r>
          </a:p>
          <a:p>
            <a:pPr marL="1257300" lvl="2" indent="-342900">
              <a:buFontTx/>
              <a:buChar char="-"/>
            </a:pPr>
            <a:r>
              <a:rPr lang="cs-CZ" sz="1600" b="0" dirty="0"/>
              <a:t>Typ dokumentu jako parametr sestavy</a:t>
            </a:r>
          </a:p>
          <a:p>
            <a:pPr marL="1257300" lvl="2" indent="-342900">
              <a:buFontTx/>
              <a:buChar char="-"/>
            </a:pPr>
            <a:r>
              <a:rPr lang="cs-CZ" sz="1600" b="0" dirty="0"/>
              <a:t>Jeden ze dvou algoritmů součástí sestavy</a:t>
            </a:r>
          </a:p>
          <a:p>
            <a:pPr marL="1257300" lvl="2" indent="-342900">
              <a:buFontTx/>
              <a:buChar char="-"/>
            </a:pPr>
            <a:r>
              <a:rPr lang="cs-CZ" sz="1600" b="0" dirty="0"/>
              <a:t>Parametr pro jméno ukládaného PDF souboru</a:t>
            </a:r>
          </a:p>
          <a:p>
            <a:pPr marL="342900" indent="-342900">
              <a:buFontTx/>
              <a:buChar char="-"/>
            </a:pPr>
            <a:r>
              <a:rPr lang="cs-CZ" sz="2000" b="0" dirty="0"/>
              <a:t>Volání tisku</a:t>
            </a:r>
          </a:p>
          <a:p>
            <a:pPr marL="1257300" lvl="2" indent="-342900">
              <a:buFontTx/>
              <a:buChar char="-"/>
            </a:pPr>
            <a:r>
              <a:rPr lang="cs-CZ" sz="1600" b="0" dirty="0"/>
              <a:t>Zda zároveň ukládat do </a:t>
            </a:r>
            <a:r>
              <a:rPr lang="cs-CZ" sz="1600" b="0" dirty="0" err="1"/>
              <a:t>digiarchivu</a:t>
            </a:r>
            <a:r>
              <a:rPr lang="cs-CZ" sz="1600" b="0" dirty="0"/>
              <a:t> nebo ne</a:t>
            </a:r>
          </a:p>
          <a:p>
            <a:pPr marL="1257300" lvl="2" indent="-342900">
              <a:buFontTx/>
              <a:buChar char="-"/>
            </a:pPr>
            <a:endParaRPr lang="cs-CZ" sz="1600" b="0" dirty="0"/>
          </a:p>
          <a:p>
            <a:r>
              <a:rPr lang="cs-CZ" sz="2000" b="0" dirty="0"/>
              <a:t>Cílem je, aby šlo využívat </a:t>
            </a:r>
            <a:r>
              <a:rPr lang="cs-CZ" sz="2000" b="0" dirty="0" err="1"/>
              <a:t>digiarchiv</a:t>
            </a:r>
            <a:r>
              <a:rPr lang="cs-CZ" sz="2000" b="0" dirty="0"/>
              <a:t> v stránkách a sestavách v jejich  Start podobě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6849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60" y="1713693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Jak začít používat Digitální archiv ve vaší aplikaci</a:t>
            </a:r>
          </a:p>
          <a:p>
            <a:pPr>
              <a:lnSpc>
                <a:spcPct val="150000"/>
              </a:lnSpc>
            </a:pPr>
            <a:r>
              <a:rPr lang="cs-CZ" sz="2000" b="0" dirty="0"/>
              <a:t>Doplnit náhledy k dokladům</a:t>
            </a:r>
          </a:p>
          <a:p>
            <a:pPr>
              <a:lnSpc>
                <a:spcPct val="150000"/>
              </a:lnSpc>
            </a:pPr>
            <a:r>
              <a:rPr lang="cs-CZ" sz="2000" b="0" dirty="0"/>
              <a:t>Původcem dokumentu je druhá strana  </a:t>
            </a:r>
          </a:p>
          <a:p>
            <a:pPr marL="342900" indent="-342900">
              <a:buFontTx/>
              <a:buChar char="-"/>
            </a:pPr>
            <a:r>
              <a:rPr lang="cs-CZ" sz="1600" b="0" dirty="0"/>
              <a:t>Pro vlastní vkládání nic dalšího netřeba</a:t>
            </a:r>
          </a:p>
          <a:p>
            <a:pPr marL="342900" indent="-342900">
              <a:buFontTx/>
              <a:buChar char="-"/>
            </a:pPr>
            <a:r>
              <a:rPr lang="cs-CZ" sz="1600" b="0" dirty="0"/>
              <a:t>Pro el. podpis převedených dokumentů – certifikáty </a:t>
            </a:r>
          </a:p>
          <a:p>
            <a:pPr>
              <a:lnSpc>
                <a:spcPct val="150000"/>
              </a:lnSpc>
            </a:pPr>
            <a:endParaRPr lang="cs-CZ" sz="2400" dirty="0">
              <a:solidFill>
                <a:srgbClr val="FF9933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70108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 v ESO9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60" y="1713693"/>
            <a:ext cx="835292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Jak začít používat Digitální archiv ve vaší aplikaci</a:t>
            </a:r>
          </a:p>
          <a:p>
            <a:pPr>
              <a:lnSpc>
                <a:spcPct val="150000"/>
              </a:lnSpc>
            </a:pPr>
            <a:r>
              <a:rPr lang="cs-CZ" sz="2000" b="0" dirty="0"/>
              <a:t>Původcem dokumentu jste vy</a:t>
            </a:r>
          </a:p>
          <a:p>
            <a:pPr marL="342900" indent="-342900">
              <a:buFontTx/>
              <a:buChar char="-"/>
            </a:pPr>
            <a:r>
              <a:rPr lang="cs-CZ" sz="1600" b="0" dirty="0"/>
              <a:t>Certifikáty pro podpis</a:t>
            </a:r>
          </a:p>
          <a:p>
            <a:pPr marL="342900" indent="-342900">
              <a:buFontTx/>
              <a:buChar char="-"/>
            </a:pPr>
            <a:r>
              <a:rPr lang="cs-CZ" sz="1600" b="0" dirty="0"/>
              <a:t>Doplnění číselníku Typy dokumentů</a:t>
            </a:r>
          </a:p>
          <a:p>
            <a:pPr marL="342900" indent="-342900">
              <a:buFontTx/>
              <a:buChar char="-"/>
            </a:pPr>
            <a:r>
              <a:rPr lang="cs-CZ" sz="1600" b="0" dirty="0"/>
              <a:t>Úprava </a:t>
            </a:r>
            <a:r>
              <a:rPr lang="cs-CZ" sz="1600" b="0" dirty="0" err="1"/>
              <a:t>profi</a:t>
            </a:r>
            <a:r>
              <a:rPr lang="cs-CZ" sz="1600" b="0" dirty="0"/>
              <a:t> tiskových sestav (parametry</a:t>
            </a:r>
            <a:r>
              <a:rPr lang="cs-CZ" sz="1600" b="0"/>
              <a:t>, kontroly, …)</a:t>
            </a:r>
            <a:endParaRPr lang="cs-CZ" sz="1600" b="0" dirty="0"/>
          </a:p>
          <a:p>
            <a:pPr marL="342900" indent="-342900">
              <a:buFontTx/>
              <a:buChar char="-"/>
            </a:pPr>
            <a:r>
              <a:rPr lang="cs-CZ" sz="1600" b="0" dirty="0"/>
              <a:t>Úprava odkazů na tisk / odeslání e-mailem včetně uložení </a:t>
            </a:r>
          </a:p>
          <a:p>
            <a:pPr marL="342900" indent="-342900">
              <a:buFontTx/>
              <a:buChar char="-"/>
            </a:pPr>
            <a:r>
              <a:rPr lang="cs-CZ" sz="1600" b="0" dirty="0"/>
              <a:t>Případně úprava pohledu a stránky – zobrazit počet příloh (pro odhalení nevytištěných / neodeslaných)</a:t>
            </a:r>
          </a:p>
          <a:p>
            <a:pPr>
              <a:lnSpc>
                <a:spcPct val="150000"/>
              </a:lnSpc>
            </a:pPr>
            <a:endParaRPr lang="cs-CZ" sz="2400" dirty="0">
              <a:solidFill>
                <a:srgbClr val="FF9933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52262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643042" y="4357694"/>
            <a:ext cx="5500726" cy="799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r>
              <a:rPr lang="cs-CZ" sz="4000" dirty="0">
                <a:solidFill>
                  <a:srgbClr val="FA9B1E"/>
                </a:solidFill>
                <a:latin typeface="Calibri" pitchFamily="34" charset="0"/>
                <a:ea typeface="+mj-ea"/>
                <a:cs typeface="+mj-cs"/>
              </a:rPr>
              <a:t>Prostor na dotazy …</a:t>
            </a:r>
          </a:p>
        </p:txBody>
      </p:sp>
    </p:spTree>
    <p:extLst>
      <p:ext uri="{BB962C8B-B14F-4D97-AF65-F5344CB8AC3E}">
        <p14:creationId xmlns:p14="http://schemas.microsoft.com/office/powerpoint/2010/main" val="155188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cut/>
      </p:transition>
    </mc:Choice>
    <mc:Fallback xmlns="">
      <p:transition advClick="0" advTm="1000">
        <p:cut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643042" y="4357694"/>
            <a:ext cx="5500726" cy="799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r>
              <a:rPr lang="cs-CZ" sz="4000" dirty="0">
                <a:solidFill>
                  <a:srgbClr val="FA9B1E"/>
                </a:solidFill>
                <a:latin typeface="Calibri" pitchFamily="34" charset="0"/>
                <a:ea typeface="+mj-ea"/>
                <a:cs typeface="+mj-cs"/>
              </a:rPr>
              <a:t>Děkuji za pozornost …</a:t>
            </a:r>
          </a:p>
        </p:txBody>
      </p:sp>
    </p:spTree>
    <p:extLst>
      <p:ext uri="{BB962C8B-B14F-4D97-AF65-F5344CB8AC3E}">
        <p14:creationId xmlns:p14="http://schemas.microsoft.com/office/powerpoint/2010/main" val="2499665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cut/>
      </p:transition>
    </mc:Choice>
    <mc:Fallback xmlns="">
      <p:transition advClick="0" advTm="1000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692424"/>
            <a:ext cx="818517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Legislativní rámec v ČR</a:t>
            </a:r>
          </a:p>
          <a:p>
            <a:r>
              <a:rPr lang="cs-CZ" sz="2000" dirty="0"/>
              <a:t>§ 33 zákona o účetnictví </a:t>
            </a:r>
            <a:r>
              <a:rPr lang="cs-CZ" sz="2000" b="0" dirty="0"/>
              <a:t>(563/1991 Sb.)</a:t>
            </a:r>
          </a:p>
          <a:p>
            <a:r>
              <a:rPr lang="cs-CZ" sz="2000" b="0" dirty="0"/>
              <a:t>(2) Účetní záznam může mít listinnou, technickou nebo smíšenou formu...</a:t>
            </a:r>
          </a:p>
          <a:p>
            <a:r>
              <a:rPr lang="cs-CZ" sz="2000" b="0" dirty="0"/>
              <a:t>(3) Účetní jednotka </a:t>
            </a:r>
            <a:r>
              <a:rPr lang="cs-CZ" sz="2000" dirty="0"/>
              <a:t>může provést převod účetního záznamu z jedné formy do jiné nové formy</a:t>
            </a:r>
            <a:r>
              <a:rPr lang="cs-CZ" sz="2000" b="0" dirty="0"/>
              <a:t>. Tímto převodem vzniká nový účetní záznam. V uvedeném případě je účetní jednotka povinna zajistit, že obsah účetního záznamu v nové formě je </a:t>
            </a:r>
            <a:r>
              <a:rPr lang="cs-CZ" sz="2000" dirty="0"/>
              <a:t>shodný</a:t>
            </a:r>
            <a:r>
              <a:rPr lang="cs-CZ" sz="2000" b="0" dirty="0"/>
              <a:t> s obsahem účetního záznamu v původní formě....</a:t>
            </a:r>
          </a:p>
          <a:p>
            <a:endParaRPr lang="cs-CZ" sz="2000" b="0" dirty="0"/>
          </a:p>
          <a:p>
            <a:endParaRPr lang="cs-CZ" sz="2000" b="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24800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692424"/>
            <a:ext cx="818517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Legislativní rámec v ČR</a:t>
            </a:r>
          </a:p>
          <a:p>
            <a:r>
              <a:rPr lang="cs-CZ" sz="2000" dirty="0"/>
              <a:t>§ 33 zákona o účetnictví </a:t>
            </a:r>
          </a:p>
          <a:p>
            <a:r>
              <a:rPr lang="cs-CZ" sz="2000" b="0" dirty="0"/>
              <a:t>(3) ... Splnění uvedené povinnosti se má za prokázané, pokud účetní jednotka předloží účetní záznam </a:t>
            </a:r>
            <a:r>
              <a:rPr lang="cs-CZ" sz="2000" b="0" u="sng" dirty="0"/>
              <a:t>v původní i nové formě </a:t>
            </a:r>
            <a:r>
              <a:rPr lang="cs-CZ" sz="2000" b="0" dirty="0"/>
              <a:t>a jejich obsah je shodný. Splnění této povinnosti však účetní jednotka může </a:t>
            </a:r>
            <a:r>
              <a:rPr lang="cs-CZ" sz="2000" u="sng" dirty="0"/>
              <a:t>prokázat i jiným způsobem</a:t>
            </a:r>
            <a:r>
              <a:rPr lang="cs-CZ" sz="2000" b="0" dirty="0"/>
              <a:t>, který nezpochybní žádná z osob, které s převedeným záznamem pracují. V případě nezpochybnění průkaznosti převodu  … … se u účetních záznamů, které nejsou označeny skartačními znaky … … </a:t>
            </a:r>
            <a:r>
              <a:rPr lang="cs-CZ" sz="2000" dirty="0"/>
              <a:t>nevyžaduje předložení účetního záznamu v původní formě </a:t>
            </a:r>
            <a:r>
              <a:rPr lang="cs-CZ" sz="2000" b="0" dirty="0"/>
              <a:t> … …</a:t>
            </a:r>
          </a:p>
          <a:p>
            <a:endParaRPr lang="cs-CZ" sz="2000" b="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17156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692424"/>
            <a:ext cx="818517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Legislativní rámec v ČR</a:t>
            </a:r>
          </a:p>
          <a:p>
            <a:r>
              <a:rPr lang="cs-CZ" sz="2000" dirty="0"/>
              <a:t>§ 33 zákona o účetnictví </a:t>
            </a:r>
          </a:p>
          <a:p>
            <a:r>
              <a:rPr lang="cs-CZ" sz="2000" b="0" dirty="0"/>
              <a:t>(6) Na všechny formy účetního záznamu se, pokud tento zákon výslovně nestanoví jinak, pohlíží stejně; obsah všech účetních záznamů a jejich změny mají stejné důsledky</a:t>
            </a:r>
          </a:p>
          <a:p>
            <a:endParaRPr lang="cs-CZ" sz="2000" b="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38994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692424"/>
            <a:ext cx="818517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Legislativní rámec v ČR</a:t>
            </a:r>
          </a:p>
          <a:p>
            <a:r>
              <a:rPr lang="cs-CZ" sz="2000" dirty="0"/>
              <a:t>Nový zákon o účetnictví </a:t>
            </a:r>
          </a:p>
          <a:p>
            <a:r>
              <a:rPr lang="cs-CZ" sz="2000" b="0" dirty="0"/>
              <a:t>Ministerstvo financí předložilo vládě návrh zákona v lednu 2024, zatím neprojednáno</a:t>
            </a:r>
          </a:p>
          <a:p>
            <a:r>
              <a:rPr lang="cs-CZ" sz="2000" b="0" dirty="0"/>
              <a:t>Předpokládaná platnost od 1. 1. 2025</a:t>
            </a:r>
          </a:p>
          <a:p>
            <a:endParaRPr lang="cs-CZ" sz="2000" b="0" dirty="0"/>
          </a:p>
          <a:p>
            <a:r>
              <a:rPr lang="cs-CZ" sz="2000" b="0" dirty="0"/>
              <a:t>Klade důraz na výkaznictví a na přiblížení mezinárodním účetním standardům</a:t>
            </a:r>
          </a:p>
          <a:p>
            <a:endParaRPr lang="cs-CZ" sz="2000" b="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97946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908720"/>
            <a:ext cx="8185179" cy="783704"/>
          </a:xfrm>
        </p:spPr>
        <p:txBody>
          <a:bodyPr/>
          <a:lstStyle/>
          <a:p>
            <a:r>
              <a:rPr lang="cs-CZ" sz="4400" b="0" dirty="0"/>
              <a:t>      Digitální archiv</a:t>
            </a:r>
            <a:endParaRPr lang="cs-CZ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59" y="1692424"/>
            <a:ext cx="8185179" cy="434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FF9933"/>
                </a:solidFill>
              </a:rPr>
              <a:t>Legislativní rámec v ČR</a:t>
            </a:r>
          </a:p>
          <a:p>
            <a:r>
              <a:rPr lang="cs-CZ" sz="2000" dirty="0"/>
              <a:t>Zákon o DPH </a:t>
            </a:r>
          </a:p>
          <a:p>
            <a:r>
              <a:rPr lang="cs-CZ" sz="2000" b="0" dirty="0"/>
              <a:t>§ 26 (2) Daňový doklad může mít listinnou nebo elektronickou podobu. </a:t>
            </a:r>
          </a:p>
          <a:p>
            <a:r>
              <a:rPr lang="cs-CZ" sz="2000" b="0" dirty="0"/>
              <a:t>§ 35a (1) Daňový doklad </a:t>
            </a:r>
            <a:r>
              <a:rPr lang="cs-CZ" sz="2000" dirty="0"/>
              <a:t>lze převést </a:t>
            </a:r>
            <a:r>
              <a:rPr lang="cs-CZ" sz="2000" b="0" dirty="0"/>
              <a:t>z listinné podoby do elektronické a naopak. </a:t>
            </a:r>
          </a:p>
          <a:p>
            <a:r>
              <a:rPr lang="cs-CZ" sz="2000" b="0" dirty="0"/>
              <a:t>§ 35a (2) Daňový doklad </a:t>
            </a:r>
            <a:r>
              <a:rPr lang="cs-CZ" sz="2000" dirty="0"/>
              <a:t>lze uchovávat </a:t>
            </a:r>
            <a:r>
              <a:rPr lang="cs-CZ" sz="2000" b="0" dirty="0"/>
              <a:t>elektronicky</a:t>
            </a:r>
          </a:p>
          <a:p>
            <a:endParaRPr lang="cs-CZ" sz="2000" b="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48264" y="5445224"/>
            <a:ext cx="1808584" cy="74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eaLnBrk="0" latinLnBrk="0" hangingPunct="0">
              <a:lnSpc>
                <a:spcPct val="100000"/>
              </a:lnSpc>
              <a:spcBef>
                <a:spcPct val="0"/>
              </a:spcBef>
              <a:buClr>
                <a:srgbClr val="FA9B1E"/>
              </a:buClr>
              <a:buSzTx/>
              <a:tabLst/>
              <a:defRPr/>
            </a:pPr>
            <a:endParaRPr lang="cs-CZ" sz="2000" dirty="0">
              <a:solidFill>
                <a:srgbClr val="FA9B1E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24227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5000">
        <p:cut/>
      </p:transition>
    </mc:Choice>
    <mc:Fallback xmlns="">
      <p:transition advClick="0" advTm="25000">
        <p:cut/>
      </p:transition>
    </mc:Fallback>
  </mc:AlternateContent>
</p:sld>
</file>

<file path=ppt/theme/theme1.xml><?xml version="1.0" encoding="utf-8"?>
<a:theme xmlns:a="http://schemas.openxmlformats.org/drawingml/2006/main" name="ESO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Calibri"/>
        <a:ea typeface="Lucida Sans Unicode"/>
        <a:cs typeface="Lucida Sans Unicode"/>
      </a:majorFont>
      <a:minorFont>
        <a:latin typeface="Calibri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Prezentace_2b</Template>
  <TotalTime>15878</TotalTime>
  <Words>2189</Words>
  <Application>Microsoft Office PowerPoint</Application>
  <PresentationFormat>Předvádění na obrazovce (4:3)</PresentationFormat>
  <Paragraphs>318</Paragraphs>
  <Slides>44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44</vt:i4>
      </vt:variant>
    </vt:vector>
  </HeadingPairs>
  <TitlesOfParts>
    <vt:vector size="49" baseType="lpstr">
      <vt:lpstr>Arial</vt:lpstr>
      <vt:lpstr>Calibri</vt:lpstr>
      <vt:lpstr>Lucida Sans Unicode</vt:lpstr>
      <vt:lpstr>Times New Roman</vt:lpstr>
      <vt:lpstr>ESO</vt:lpstr>
      <vt:lpstr>Prezentace aplikace PowerPoint</vt:lpstr>
      <vt:lpstr>      </vt:lpstr>
      <vt:lpstr>      Digitální archiv</vt:lpstr>
      <vt:lpstr>      Digitální archiv</vt:lpstr>
      <vt:lpstr>      Digitální archiv</vt:lpstr>
      <vt:lpstr>      Digitální archiv</vt:lpstr>
      <vt:lpstr>      Digitální archiv</vt:lpstr>
      <vt:lpstr>      Digitální archiv</vt:lpstr>
      <vt:lpstr>      Digitální archiv</vt:lpstr>
      <vt:lpstr>      Digitální archiv</vt:lpstr>
      <vt:lpstr>      Digitální archiv</vt:lpstr>
      <vt:lpstr>      Digitální archiv</vt:lpstr>
      <vt:lpstr>      Digitální archiv</vt:lpstr>
      <vt:lpstr>      Digitální archiv</vt:lpstr>
      <vt:lpstr>      DMS v ESO9</vt:lpstr>
      <vt:lpstr>      DMS v ESO9</vt:lpstr>
      <vt:lpstr>      DMS v ESO9</vt:lpstr>
      <vt:lpstr>      DMS v ESO9 </vt:lpstr>
      <vt:lpstr>      DMS v ESO9 </vt:lpstr>
      <vt:lpstr>      Digitální archiv v ESO9</vt:lpstr>
      <vt:lpstr>      Digitální archiv v ESO9</vt:lpstr>
      <vt:lpstr>      Digitální archiv v ESO9</vt:lpstr>
      <vt:lpstr>      Digitální archiv v ESO9</vt:lpstr>
      <vt:lpstr>      Digitální archiv v ESO9</vt:lpstr>
      <vt:lpstr>      Digitální archiv v ESO9</vt:lpstr>
      <vt:lpstr>      Digitální archiv v ESO9</vt:lpstr>
      <vt:lpstr>      Digitální archiv v ESO9</vt:lpstr>
      <vt:lpstr>      Digitální archiv v ESO9</vt:lpstr>
      <vt:lpstr>      Digitální archiv v ESO9</vt:lpstr>
      <vt:lpstr>      Digitální archiv v ESO9</vt:lpstr>
      <vt:lpstr>      Digitální archiv v ESO9</vt:lpstr>
      <vt:lpstr>      Digitální archiv v ESO9</vt:lpstr>
      <vt:lpstr>      Digitální archiv v ESO9 Start</vt:lpstr>
      <vt:lpstr>      Digitální archiv v ESO9</vt:lpstr>
      <vt:lpstr>      Digitální archiv v ESO9</vt:lpstr>
      <vt:lpstr>      Digitální archiv v ESO9</vt:lpstr>
      <vt:lpstr>      Digitální archiv v ESO9</vt:lpstr>
      <vt:lpstr>      Digitální archiv v ESO9</vt:lpstr>
      <vt:lpstr>      Digitální archiv v ESO9</vt:lpstr>
      <vt:lpstr>      Digitální archiv v ESO9</vt:lpstr>
      <vt:lpstr>      Digitální archiv v ESO9</vt:lpstr>
      <vt:lpstr>      Digitální archiv v ESO9</vt:lpstr>
      <vt:lpstr>Prezentace aplikace PowerPoint</vt:lpstr>
      <vt:lpstr>Prezentace aplikace PowerPoint</vt:lpstr>
    </vt:vector>
  </TitlesOfParts>
  <Company>PVT ESO spol.s r.o.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Setkání uživatelů  IS ESO</dc:title>
  <dc:creator>Urych Tomáš</dc:creator>
  <cp:lastModifiedBy>Gentricová Lenka</cp:lastModifiedBy>
  <cp:revision>1224</cp:revision>
  <dcterms:created xsi:type="dcterms:W3CDTF">2007-02-16T21:03:59Z</dcterms:created>
  <dcterms:modified xsi:type="dcterms:W3CDTF">2024-05-29T09:09:15Z</dcterms:modified>
</cp:coreProperties>
</file>